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2" r:id="rId20"/>
    <p:sldId id="313" r:id="rId21"/>
    <p:sldId id="314" r:id="rId22"/>
    <p:sldId id="315" r:id="rId23"/>
    <p:sldId id="316" r:id="rId24"/>
    <p:sldId id="317" r:id="rId25"/>
    <p:sldId id="318" r:id="rId26"/>
    <p:sldId id="349" r:id="rId27"/>
    <p:sldId id="319" r:id="rId28"/>
    <p:sldId id="320" r:id="rId29"/>
    <p:sldId id="321" r:id="rId30"/>
    <p:sldId id="322" r:id="rId31"/>
    <p:sldId id="323" r:id="rId32"/>
    <p:sldId id="347" r:id="rId33"/>
    <p:sldId id="325" r:id="rId34"/>
    <p:sldId id="326" r:id="rId35"/>
    <p:sldId id="327" r:id="rId36"/>
    <p:sldId id="328" r:id="rId37"/>
    <p:sldId id="329" r:id="rId38"/>
    <p:sldId id="350" r:id="rId39"/>
    <p:sldId id="348" r:id="rId40"/>
    <p:sldId id="344" r:id="rId41"/>
    <p:sldId id="333" r:id="rId42"/>
    <p:sldId id="335" r:id="rId43"/>
    <p:sldId id="334" r:id="rId44"/>
    <p:sldId id="336" r:id="rId45"/>
    <p:sldId id="337" r:id="rId46"/>
    <p:sldId id="338" r:id="rId47"/>
    <p:sldId id="345" r:id="rId48"/>
    <p:sldId id="339" r:id="rId49"/>
    <p:sldId id="346" r:id="rId50"/>
    <p:sldId id="342" r:id="rId51"/>
    <p:sldId id="353" r:id="rId52"/>
    <p:sldId id="385" r:id="rId53"/>
    <p:sldId id="362" r:id="rId54"/>
    <p:sldId id="386" r:id="rId55"/>
    <p:sldId id="387" r:id="rId56"/>
    <p:sldId id="364" r:id="rId57"/>
    <p:sldId id="388" r:id="rId58"/>
    <p:sldId id="389" r:id="rId59"/>
    <p:sldId id="366" r:id="rId60"/>
    <p:sldId id="367" r:id="rId61"/>
    <p:sldId id="368" r:id="rId62"/>
    <p:sldId id="369" r:id="rId63"/>
    <p:sldId id="370" r:id="rId64"/>
    <p:sldId id="371" r:id="rId65"/>
    <p:sldId id="390" r:id="rId66"/>
    <p:sldId id="373" r:id="rId67"/>
    <p:sldId id="391" r:id="rId68"/>
    <p:sldId id="375" r:id="rId69"/>
    <p:sldId id="376" r:id="rId70"/>
    <p:sldId id="392" r:id="rId71"/>
    <p:sldId id="393" r:id="rId72"/>
    <p:sldId id="394" r:id="rId73"/>
    <p:sldId id="379" r:id="rId74"/>
    <p:sldId id="380" r:id="rId75"/>
    <p:sldId id="381" r:id="rId76"/>
    <p:sldId id="396" r:id="rId77"/>
    <p:sldId id="384" r:id="rId78"/>
    <p:sldId id="395" r:id="rId7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60" autoAdjust="0"/>
    <p:restoredTop sz="94660"/>
  </p:normalViewPr>
  <p:slideViewPr>
    <p:cSldViewPr>
      <p:cViewPr varScale="1">
        <p:scale>
          <a:sx n="83" d="100"/>
          <a:sy n="83" d="100"/>
        </p:scale>
        <p:origin x="-1502"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16.10.2023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16.10.2023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16.10.2023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16.10.2023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16.10.2023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16.10.2023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16.10.2023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16.10.2023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16.10.2023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16.10.2023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4834759"/>
            <a:ext cx="7992889" cy="954107"/>
          </a:xfrm>
          <a:prstGeom prst="rect">
            <a:avLst/>
          </a:prstGeom>
          <a:noFill/>
        </p:spPr>
        <p:txBody>
          <a:bodyPr wrap="square" rtlCol="0">
            <a:spAutoFit/>
          </a:bodyPr>
          <a:lstStyle/>
          <a:p>
            <a:pPr algn="ctr"/>
            <a:r>
              <a:rPr lang="ru-RU" sz="3200" b="1" smtClean="0"/>
              <a:t>Профессиональный </a:t>
            </a:r>
            <a:r>
              <a:rPr lang="ru-RU" sz="3200" b="1" dirty="0"/>
              <a:t>цикл</a:t>
            </a:r>
          </a:p>
          <a:p>
            <a:pPr algn="ctr"/>
            <a:r>
              <a:rPr lang="ru-RU" sz="2400" b="1" dirty="0"/>
              <a:t>УЧЕБНАЯ ЛИТЕРАТУРА</a:t>
            </a:r>
          </a:p>
        </p:txBody>
      </p:sp>
      <p:sp>
        <p:nvSpPr>
          <p:cNvPr id="2" name="Прямоугольник 1"/>
          <p:cNvSpPr/>
          <p:nvPr/>
        </p:nvSpPr>
        <p:spPr>
          <a:xfrm>
            <a:off x="367863" y="515007"/>
            <a:ext cx="8452610" cy="3477875"/>
          </a:xfrm>
          <a:prstGeom prst="rect">
            <a:avLst/>
          </a:prstGeom>
        </p:spPr>
        <p:txBody>
          <a:bodyPr wrap="square">
            <a:spAutoFit/>
          </a:bodyPr>
          <a:lstStyle/>
          <a:p>
            <a:pPr algn="ctr"/>
            <a:endParaRPr lang="ru-RU" sz="4400" b="1" dirty="0" smtClean="0"/>
          </a:p>
          <a:p>
            <a:pPr algn="ctr"/>
            <a:r>
              <a:rPr lang="ru-RU" sz="4400" b="1" dirty="0" smtClean="0"/>
              <a:t>08.02.06 </a:t>
            </a:r>
          </a:p>
          <a:p>
            <a:pPr algn="ctr"/>
            <a:r>
              <a:rPr lang="ru-RU" sz="4400" b="1" dirty="0" smtClean="0"/>
              <a:t>Строительство </a:t>
            </a:r>
            <a:r>
              <a:rPr lang="ru-RU" sz="4400" b="1" dirty="0"/>
              <a:t>и эксплуатация городских путей сообщения</a:t>
            </a:r>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315687"/>
            <a:ext cx="8064896" cy="2123658"/>
          </a:xfrm>
          <a:prstGeom prst="rect">
            <a:avLst/>
          </a:prstGeom>
        </p:spPr>
        <p:txBody>
          <a:bodyPr wrap="square">
            <a:spAutoFit/>
          </a:bodyPr>
          <a:lstStyle/>
          <a:p>
            <a:pPr algn="ctr"/>
            <a:r>
              <a:rPr lang="ru-RU" sz="4400" b="1" dirty="0"/>
              <a:t>ОП.03 </a:t>
            </a:r>
            <a:endParaRPr lang="ru-RU" sz="4400" b="1" dirty="0" smtClean="0"/>
          </a:p>
          <a:p>
            <a:pPr algn="ctr"/>
            <a:r>
              <a:rPr lang="ru-RU" sz="4400" b="1" dirty="0" smtClean="0"/>
              <a:t>ЭЛЕКТРОТЕХНИКА </a:t>
            </a:r>
            <a:r>
              <a:rPr lang="ru-RU" sz="4400" b="1" dirty="0"/>
              <a:t>И ЭЛЕКТРОНИКА</a:t>
            </a:r>
            <a:endParaRPr lang="ru-RU" sz="4400" dirty="0"/>
          </a:p>
        </p:txBody>
      </p:sp>
    </p:spTree>
    <p:extLst>
      <p:ext uri="{BB962C8B-B14F-4D97-AF65-F5344CB8AC3E}">
        <p14:creationId xmlns:p14="http://schemas.microsoft.com/office/powerpoint/2010/main" val="188285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64/18641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232248"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617516"/>
            <a:ext cx="6552727" cy="1569660"/>
          </a:xfrm>
          <a:prstGeom prst="rect">
            <a:avLst/>
          </a:prstGeom>
        </p:spPr>
        <p:txBody>
          <a:bodyPr wrap="square">
            <a:spAutoFit/>
          </a:bodyPr>
          <a:lstStyle/>
          <a:p>
            <a:pPr algn="just"/>
            <a:r>
              <a:rPr lang="ru-RU" sz="1200" b="1" dirty="0"/>
              <a:t>Славинский А. К. Электротехника с основами электроники : учебное пособие / А. К. Славинский, И. С. Туревский. — Москва : ИД «ФОРУМ» : ИНФРА-М, 2022. — 448 с. – (Среднее профессиональное образование</a:t>
            </a:r>
            <a:r>
              <a:rPr lang="ru-RU" sz="1200" b="1" dirty="0" smtClean="0"/>
              <a:t>).</a:t>
            </a:r>
          </a:p>
          <a:p>
            <a:pPr algn="just"/>
            <a:endParaRPr lang="ru-RU" sz="1200" dirty="0"/>
          </a:p>
          <a:p>
            <a:pPr algn="just"/>
            <a:r>
              <a:rPr lang="ru-RU" sz="1200" dirty="0"/>
              <a:t>В учебном пособии излагаются основы расчета электрических цепей постоянного и переменного токов, дается описание электрических машин, электронных приборов, ЭВМ и т.д. Приведены новые материалы по интегральным микросхемам, микропроцессорам и микроЭВМ. </a:t>
            </a:r>
          </a:p>
        </p:txBody>
      </p:sp>
      <p:pic>
        <p:nvPicPr>
          <p:cNvPr id="4" name="Picture 4" descr="https://znanium.com/cover/1780/1780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98" y="3573726"/>
            <a:ext cx="2287762" cy="316764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4191989"/>
            <a:ext cx="6552727" cy="1754326"/>
          </a:xfrm>
          <a:prstGeom prst="rect">
            <a:avLst/>
          </a:prstGeom>
        </p:spPr>
        <p:txBody>
          <a:bodyPr wrap="square">
            <a:spAutoFit/>
          </a:bodyPr>
          <a:lstStyle/>
          <a:p>
            <a:pPr algn="just"/>
            <a:r>
              <a:rPr lang="ru-RU" sz="1200" b="1" dirty="0"/>
              <a:t>Лоторейчук Е. А. Теоретические основы электротехники : учебник / Е. А. Лоторейчук. — Москва : ИД «ФОРУМ» : ИНФРА-М, </a:t>
            </a:r>
            <a:r>
              <a:rPr lang="ru-RU" sz="1200" b="1" dirty="0" smtClean="0"/>
              <a:t>2023. </a:t>
            </a:r>
            <a:r>
              <a:rPr lang="ru-RU" sz="1200" b="1" dirty="0"/>
              <a:t>— 317 с. – (Среднее профессиональное образование</a:t>
            </a:r>
            <a:r>
              <a:rPr lang="ru-RU" sz="1200" b="1" dirty="0" smtClean="0"/>
              <a:t>).</a:t>
            </a:r>
          </a:p>
          <a:p>
            <a:pPr algn="just"/>
            <a:endParaRPr lang="ru-RU" sz="1200" dirty="0"/>
          </a:p>
          <a:p>
            <a:pPr algn="just"/>
            <a:r>
              <a:rPr lang="ru-RU" sz="1200" dirty="0"/>
              <a:t>В учебнике излагается теоретический материал и описаны физические явления и процессы, происходящие в электрических и магнитных полях и цепях, а также рассмотрены методы расчета линейных и нелинейных электрических и магнитных цепей постоянного и переменного (синусоидального и несинусоидального) токов. </a:t>
            </a:r>
          </a:p>
        </p:txBody>
      </p:sp>
    </p:spTree>
    <p:extLst>
      <p:ext uri="{BB962C8B-B14F-4D97-AF65-F5344CB8AC3E}">
        <p14:creationId xmlns:p14="http://schemas.microsoft.com/office/powerpoint/2010/main" val="171543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19/1819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14" y="116632"/>
            <a:ext cx="2285037" cy="319334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65984" y="423081"/>
            <a:ext cx="6570512" cy="3139321"/>
          </a:xfrm>
          <a:prstGeom prst="rect">
            <a:avLst/>
          </a:prstGeom>
        </p:spPr>
        <p:txBody>
          <a:bodyPr wrap="square">
            <a:spAutoFit/>
          </a:bodyPr>
          <a:lstStyle/>
          <a:p>
            <a:pPr algn="just"/>
            <a:r>
              <a:rPr lang="ru-RU" sz="1200" b="1" dirty="0"/>
              <a:t>Гальперин М. В.</a:t>
            </a:r>
            <a:r>
              <a:rPr lang="ru-RU" sz="1200" dirty="0"/>
              <a:t> </a:t>
            </a:r>
            <a:r>
              <a:rPr lang="ru-RU" sz="1200" b="1" dirty="0"/>
              <a:t>Электротехника и электроника : учебник / М. В. Гальперин. — 2-е изд. — Москва : ФОРУМ : ИНФРА-М, </a:t>
            </a:r>
            <a:r>
              <a:rPr lang="ru-RU" sz="1200" b="1" dirty="0" smtClean="0"/>
              <a:t>2023. </a:t>
            </a:r>
            <a:r>
              <a:rPr lang="ru-RU" sz="1200" b="1" dirty="0"/>
              <a:t>— 480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электрические и электромагнитные поля, электрические цепи постоянного и переменного тока, трансформаторы, электрические машины и электропривод, передача и распределение электроэнергии, физические принципы действия, структуры и схемы включения полупроводниковых и фотоэлектронных приборов (диодов, тиристоров, биполярных и полевых транзисторов, фоторезисторов, фото-и светодиодов, фототранзисторов, жидкокристаллических и электронно-лучевых дисплеев и фотоумножителей), типовые электронные узлы и устройства: усилительные каскады, операционные усилители, компараторы, электронные выпрямители, линейные и импульсные стабилизаторы, трансформаторы постоянного тока, генераторы сигналов и таймеры. </a:t>
            </a:r>
            <a:endParaRPr lang="ru-RU" dirty="0"/>
          </a:p>
          <a:p>
            <a:endParaRPr lang="ru-RU" dirty="0"/>
          </a:p>
        </p:txBody>
      </p:sp>
      <p:sp>
        <p:nvSpPr>
          <p:cNvPr id="4" name="Прямоугольник 3"/>
          <p:cNvSpPr/>
          <p:nvPr/>
        </p:nvSpPr>
        <p:spPr>
          <a:xfrm>
            <a:off x="2458556" y="4106234"/>
            <a:ext cx="6349315" cy="1938992"/>
          </a:xfrm>
          <a:prstGeom prst="rect">
            <a:avLst/>
          </a:prstGeom>
        </p:spPr>
        <p:txBody>
          <a:bodyPr wrap="square">
            <a:spAutoFit/>
          </a:bodyPr>
          <a:lstStyle/>
          <a:p>
            <a:pPr algn="just"/>
            <a:r>
              <a:rPr lang="ru-RU" sz="1200" b="1" dirty="0"/>
              <a:t>Кузовкин В. А. Электротехника и электроника : учебник для СПО / В. А. Кузовкин, В. В. Филатов. — Москва : Издательство Юрайт, </a:t>
            </a:r>
            <a:r>
              <a:rPr lang="ru-RU" sz="1200" b="1" dirty="0" smtClean="0"/>
              <a:t>2023. </a:t>
            </a:r>
            <a:r>
              <a:rPr lang="ru-RU" sz="1200" b="1" dirty="0"/>
              <a:t>— 431 с. — (Профессиональное образование). </a:t>
            </a:r>
            <a:endParaRPr lang="ru-RU" sz="1200" b="1" dirty="0" smtClean="0"/>
          </a:p>
          <a:p>
            <a:pPr algn="just"/>
            <a:endParaRPr lang="ru-RU" sz="1200" dirty="0"/>
          </a:p>
          <a:p>
            <a:pPr algn="just"/>
            <a:r>
              <a:rPr lang="ru-RU" sz="1200" dirty="0"/>
              <a:t>Курс содержит базовые темы, отражающие электротехнические подходы к анализу электромагнитных устройств, применяемых в различных областях науки и техники. Задача каждой темы состоит в том, чтобы дать простое и доступное, но достаточно строгое описание совокупности однотипных явлений. Весь материал представлен в одном стиле с единых методических позиций.</a:t>
            </a:r>
          </a:p>
        </p:txBody>
      </p:sp>
      <p:pic>
        <p:nvPicPr>
          <p:cNvPr id="5" name="Picture 2" descr="Обложка книги ЭЛЕКТРОТЕХНИКА И ЭЛЕКТРОНИКА Кузовкин В. А., Филатов В.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20" y="3314700"/>
            <a:ext cx="2736304" cy="364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18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0158" y="439381"/>
            <a:ext cx="6493332" cy="2677656"/>
          </a:xfrm>
          <a:prstGeom prst="rect">
            <a:avLst/>
          </a:prstGeom>
        </p:spPr>
        <p:txBody>
          <a:bodyPr wrap="square">
            <a:spAutoFit/>
          </a:bodyPr>
          <a:lstStyle/>
          <a:p>
            <a:pPr algn="just"/>
            <a:r>
              <a:rPr lang="ru-RU" sz="1200" b="1" dirty="0"/>
              <a:t>Шеховцов В. П. Электрическое и электромеханическое оборудование : учебник / В. П. Шеховцов. — 3-е изд. — Москва : ИНФРА-М, </a:t>
            </a:r>
            <a:r>
              <a:rPr lang="ru-RU" sz="1200" b="1" dirty="0" smtClean="0"/>
              <a:t>2023. </a:t>
            </a:r>
            <a:r>
              <a:rPr lang="ru-RU" sz="1200" b="1" dirty="0"/>
              <a:t>— 407 с. — (Среднее профессиональное образование). </a:t>
            </a:r>
            <a:endParaRPr lang="ru-RU" sz="1200" b="1" dirty="0" smtClean="0"/>
          </a:p>
          <a:p>
            <a:pPr algn="just"/>
            <a:endParaRPr lang="ru-RU" sz="1200" dirty="0"/>
          </a:p>
          <a:p>
            <a:pPr algn="just"/>
            <a:r>
              <a:rPr lang="ru-RU" sz="1200" dirty="0"/>
              <a:t>Учебник содержит описание принципов действия основного электрооборудования и области применения электротехнологических установок различного назначения. Рассмотрено электрооборудование общепромышленных установок. Дан материал по металлообрабатывающим станкам различных групп. Большое внимание уделено описанию принципиальных электрических схем управления электроприводом механизмов по новой разработанной методике. В приложениях представлен наиболее современный справочный материал по электродвигателям и условным буквенным обозначениям в электрических схемах для руководства при проектировании. </a:t>
            </a:r>
          </a:p>
        </p:txBody>
      </p:sp>
      <p:pic>
        <p:nvPicPr>
          <p:cNvPr id="3" name="Picture 4" descr="https://znanium.com/cover/1242/12425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14" y="188640"/>
            <a:ext cx="2291644" cy="32201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znanium.com/cover/1000/1000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63" y="3573016"/>
            <a:ext cx="2269695"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9152" y="3957582"/>
            <a:ext cx="6480720" cy="2308324"/>
          </a:xfrm>
          <a:prstGeom prst="rect">
            <a:avLst/>
          </a:prstGeom>
        </p:spPr>
        <p:txBody>
          <a:bodyPr wrap="square">
            <a:spAutoFit/>
          </a:bodyPr>
          <a:lstStyle/>
          <a:p>
            <a:pPr algn="just"/>
            <a:r>
              <a:rPr lang="ru-RU" sz="1200" b="1" dirty="0"/>
              <a:t>Шеховцов В. П. Справочное пособие по электрооборудованию и электроснабжению : учебное пособие / В.П. Шеховцов. — 3-е изд. — Москва : ИНФРА-М, </a:t>
            </a:r>
            <a:r>
              <a:rPr lang="ru-RU" sz="1200" b="1" dirty="0" smtClean="0"/>
              <a:t>2023. </a:t>
            </a:r>
            <a:r>
              <a:rPr lang="ru-RU" sz="1200" b="1" dirty="0"/>
              <a:t>— 136 с. — (Среднее профессиональное образование</a:t>
            </a:r>
            <a:r>
              <a:rPr lang="ru-RU" sz="1200" b="1" dirty="0" smtClean="0"/>
              <a:t>).</a:t>
            </a:r>
          </a:p>
          <a:p>
            <a:pPr algn="just"/>
            <a:endParaRPr lang="ru-RU" sz="1200" b="1" dirty="0"/>
          </a:p>
          <a:p>
            <a:pPr algn="just"/>
            <a:r>
              <a:rPr lang="ru-RU" sz="1200" dirty="0"/>
              <a:t>Рассмотрены вопросы организации и функционирования вычислительных устройств, машин и систем. Описаны логические, информационные, алгоритмико-вычислительные основы построения систем. Значительное внимание уделено архитектурам вычислительных машин и систем, их классификациям, составным компонентам — информационно-вычислительным и коммутационно-коммуникационным средам. В качестве примера подробно представлены технические, структурные, архитектурные компоненты персональных машин и средства их комплексирования. </a:t>
            </a:r>
          </a:p>
        </p:txBody>
      </p:sp>
    </p:spTree>
    <p:extLst>
      <p:ext uri="{BB962C8B-B14F-4D97-AF65-F5344CB8AC3E}">
        <p14:creationId xmlns:p14="http://schemas.microsoft.com/office/powerpoint/2010/main" val="3355398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Электротехн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20" y="116632"/>
            <a:ext cx="2385519" cy="320522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805487"/>
            <a:ext cx="6304950" cy="1583307"/>
          </a:xfrm>
          <a:prstGeom prst="rect">
            <a:avLst/>
          </a:prstGeom>
        </p:spPr>
        <p:txBody>
          <a:bodyPr wrap="square">
            <a:spAutoFit/>
          </a:bodyPr>
          <a:lstStyle/>
          <a:p>
            <a:pPr algn="just"/>
            <a:r>
              <a:rPr lang="ru-RU" sz="1200" b="1" dirty="0"/>
              <a:t>Аполлонский С. М. Электротехника : учебник / С. М. Аполлонский. — Москва : КноРус, </a:t>
            </a:r>
            <a:r>
              <a:rPr lang="ru-RU" sz="1200" b="1" dirty="0" smtClean="0"/>
              <a:t>2023. </a:t>
            </a:r>
            <a:r>
              <a:rPr lang="ru-RU" sz="1200" b="1" dirty="0"/>
              <a:t>— 292 с. – (Среднее профессиональное образование). </a:t>
            </a:r>
            <a:endParaRPr lang="ru-RU" sz="1200" b="1" dirty="0" smtClean="0"/>
          </a:p>
          <a:p>
            <a:pPr algn="just"/>
            <a:endParaRPr lang="ru-RU" sz="1200" b="1" dirty="0"/>
          </a:p>
          <a:p>
            <a:pPr algn="just"/>
            <a:r>
              <a:rPr lang="ru-RU" sz="1200" dirty="0"/>
              <a:t>Рассмотрены базовые вопросы электрических и магнитных цепей постоянного и переменного тока в стационарных и переходных режимах работы, электротехнические устройства, используемые в электрических и магнитных цепях, измерительные приборы и электрические аппараты, а также источники электрической энергии — электрические машины. </a:t>
            </a:r>
          </a:p>
        </p:txBody>
      </p:sp>
      <p:pic>
        <p:nvPicPr>
          <p:cNvPr id="4" name="Picture 2" descr="Электротехника.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76" y="3429000"/>
            <a:ext cx="2376263" cy="332694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27783" y="4191828"/>
            <a:ext cx="6378675" cy="2123658"/>
          </a:xfrm>
          <a:prstGeom prst="rect">
            <a:avLst/>
          </a:prstGeom>
        </p:spPr>
        <p:txBody>
          <a:bodyPr wrap="square">
            <a:spAutoFit/>
          </a:bodyPr>
          <a:lstStyle/>
          <a:p>
            <a:pPr algn="just"/>
            <a:r>
              <a:rPr lang="ru-RU" sz="1200" b="1" dirty="0"/>
              <a:t>Аполлонский С. М. Электротехника. Практикум : учебное пособие / С. М. Аполлонский. — Москва : КноРус, 2022. — 318 с. – (Среднее профессиональное образование</a:t>
            </a:r>
            <a:r>
              <a:rPr lang="ru-RU" sz="1200" b="1" dirty="0" smtClean="0"/>
              <a:t>).</a:t>
            </a:r>
          </a:p>
          <a:p>
            <a:pPr algn="just"/>
            <a:endParaRPr lang="ru-RU" sz="1200" dirty="0"/>
          </a:p>
          <a:p>
            <a:pPr algn="just"/>
            <a:r>
              <a:rPr lang="ru-RU" sz="1200" dirty="0"/>
              <a:t>Рассмотрены классы типовых задач с решениями и тестовых заданий по дисциплине «Электротехника», а также лабораторный практикум по технологии Multisime и на натурных электротехнических устройствах. Отобран минимум задач по разным разделам дисциплины, но с подробными решениями, которые позволят учащимся в дальнейшем успешнее осваивать специальные электротехнические дисциплины и руководствоваться ими в практической деятельности.</a:t>
            </a:r>
          </a:p>
        </p:txBody>
      </p:sp>
    </p:spTree>
    <p:extLst>
      <p:ext uri="{BB962C8B-B14F-4D97-AF65-F5344CB8AC3E}">
        <p14:creationId xmlns:p14="http://schemas.microsoft.com/office/powerpoint/2010/main" val="3645532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009403"/>
            <a:ext cx="6552727" cy="1569660"/>
          </a:xfrm>
          <a:prstGeom prst="rect">
            <a:avLst/>
          </a:prstGeom>
        </p:spPr>
        <p:txBody>
          <a:bodyPr wrap="square">
            <a:spAutoFit/>
          </a:bodyPr>
          <a:lstStyle/>
          <a:p>
            <a:pPr algn="just"/>
            <a:r>
              <a:rPr lang="ru-RU" sz="1200" b="1" dirty="0"/>
              <a:t>Мартынова И. О. Электротехника : учебник / И.О. Мартынова. — Москва : КноРус, </a:t>
            </a:r>
            <a:r>
              <a:rPr lang="ru-RU" sz="1200" b="1" dirty="0" smtClean="0"/>
              <a:t>2023. </a:t>
            </a:r>
            <a:r>
              <a:rPr lang="ru-RU" sz="1200" b="1" dirty="0"/>
              <a:t>— 304 с. – (Среднее профессиональное образование</a:t>
            </a:r>
            <a:r>
              <a:rPr lang="ru-RU" sz="1200" b="1" dirty="0" smtClean="0"/>
              <a:t>).</a:t>
            </a:r>
          </a:p>
          <a:p>
            <a:pPr algn="just"/>
            <a:endParaRPr lang="ru-RU" sz="1200" dirty="0"/>
          </a:p>
          <a:p>
            <a:pPr algn="just"/>
            <a:r>
              <a:rPr lang="ru-RU" sz="1200" dirty="0"/>
              <a:t>Рассматриваются физические явления, происходящие в электрическом и магнитном поле, методы расчета цепей постоянного тока, переменного однофазного и трехфазного тока, синусоидального и несинусоидального тока, а также методы измерения параметров электрических цепей. Приводятся примеры и задачи с решениями.</a:t>
            </a:r>
          </a:p>
        </p:txBody>
      </p:sp>
      <p:pic>
        <p:nvPicPr>
          <p:cNvPr id="1026" name="Picture 2" descr="Электротехн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304256"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4442" y="4156363"/>
            <a:ext cx="6602053" cy="1754326"/>
          </a:xfrm>
          <a:prstGeom prst="rect">
            <a:avLst/>
          </a:prstGeom>
        </p:spPr>
        <p:txBody>
          <a:bodyPr wrap="square">
            <a:spAutoFit/>
          </a:bodyPr>
          <a:lstStyle/>
          <a:p>
            <a:pPr algn="just"/>
            <a:r>
              <a:rPr lang="ru-RU" sz="1200" b="1" dirty="0"/>
              <a:t>Мартынова И. О. Электротехника. Лабораторно-практические работы : учебное пособие / И.О. Мартынова. — Москва : КноРус, </a:t>
            </a:r>
            <a:r>
              <a:rPr lang="ru-RU" sz="1200" b="1" dirty="0" smtClean="0"/>
              <a:t>2023. </a:t>
            </a:r>
            <a:r>
              <a:rPr lang="ru-RU" sz="1200" b="1" dirty="0"/>
              <a:t>— 136 с. – (Среднее профессиональное образование</a:t>
            </a:r>
            <a:r>
              <a:rPr lang="ru-RU" sz="1200" b="1" dirty="0" smtClean="0"/>
              <a:t>).</a:t>
            </a:r>
          </a:p>
          <a:p>
            <a:pPr algn="just"/>
            <a:endParaRPr lang="ru-RU" sz="1200" dirty="0"/>
          </a:p>
          <a:p>
            <a:pPr algn="just"/>
            <a:r>
              <a:rPr lang="ru-RU" sz="1200" dirty="0"/>
              <a:t>Представляет собой руководство по выполнению лабораторно-практических работ по электротехнике. К каждой лабораторной и практической работе дана краткая теория по соответствующей теме, также содержит вопросы и задания для самопроверки, проработав которые студенты смогут успешно защитить лабораторные работы и сдать экзамен по электротехнике.</a:t>
            </a:r>
          </a:p>
        </p:txBody>
      </p:sp>
      <p:pic>
        <p:nvPicPr>
          <p:cNvPr id="1028" name="Picture 4" descr="Электротехника. Лабораторно-практические рабо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304256" cy="32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4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244435"/>
            <a:ext cx="8280920" cy="2123658"/>
          </a:xfrm>
          <a:prstGeom prst="rect">
            <a:avLst/>
          </a:prstGeom>
        </p:spPr>
        <p:txBody>
          <a:bodyPr wrap="square">
            <a:spAutoFit/>
          </a:bodyPr>
          <a:lstStyle/>
          <a:p>
            <a:pPr algn="ctr"/>
            <a:r>
              <a:rPr lang="ru-RU" sz="4400" b="1" dirty="0"/>
              <a:t>ОП.04 </a:t>
            </a:r>
            <a:endParaRPr lang="ru-RU" sz="4400" b="1" dirty="0" smtClean="0"/>
          </a:p>
          <a:p>
            <a:pPr algn="ctr"/>
            <a:r>
              <a:rPr lang="ru-RU" sz="4400" b="1" dirty="0" smtClean="0"/>
              <a:t>СТРОИТЕЛЬНЫЕ </a:t>
            </a:r>
            <a:r>
              <a:rPr lang="ru-RU" sz="4400" b="1" dirty="0"/>
              <a:t>МАТЕРИАЛЫ И ИЗДЕЛИЯ</a:t>
            </a:r>
            <a:endParaRPr lang="ru-RU" sz="4400" dirty="0"/>
          </a:p>
        </p:txBody>
      </p:sp>
    </p:spTree>
    <p:extLst>
      <p:ext uri="{BB962C8B-B14F-4D97-AF65-F5344CB8AC3E}">
        <p14:creationId xmlns:p14="http://schemas.microsoft.com/office/powerpoint/2010/main" val="271309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83768" y="260648"/>
            <a:ext cx="6467236" cy="221599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ru-RU" sz="1200" b="1" dirty="0"/>
              <a:t>Барабанщиков Ю.Г. Строительные материалы : учебник / Ю.Г. Барабанщиков. — Москва : КноРус, </a:t>
            </a:r>
            <a:r>
              <a:rPr lang="ru-RU" sz="1200" b="1" dirty="0" smtClean="0"/>
              <a:t>2023. </a:t>
            </a:r>
            <a:r>
              <a:rPr lang="ru-RU" sz="1200" b="1" dirty="0"/>
              <a:t>— 443 с</a:t>
            </a:r>
            <a:r>
              <a:rPr lang="ru-RU" sz="1200" b="1" dirty="0" smtClean="0"/>
              <a:t>.</a:t>
            </a:r>
          </a:p>
          <a:p>
            <a:pPr lvl="0" algn="just">
              <a:defRPr/>
            </a:pPr>
            <a:endParaRPr lang="ru-RU" sz="1200" kern="0" dirty="0">
              <a:solidFill>
                <a:prstClr val="white"/>
              </a:solidFill>
            </a:endParaRPr>
          </a:p>
          <a:p>
            <a:pPr lvl="0" algn="just">
              <a:defRPr/>
            </a:pPr>
            <a:r>
              <a:rPr lang="ru-RU" sz="1200" dirty="0"/>
              <a:t>Содержит основы строительного материаловедения. Приводятся сведения о происхождении материалов, технологии их производства и связанных с этим особенностях состава и свойств, определяющих возможность их применения в тех или иных условиях эксплуатации. Дается описание методов испытаний и определения показателей качества материалов. Приводятся числовые значения технических характеристик строительных материалов и их зависимость от состава, строения, технологических и иных факторов.</a:t>
            </a:r>
            <a:br>
              <a:rPr lang="ru-RU" sz="1200" dirty="0"/>
            </a:br>
            <a:endParaRPr lang="ru-RU" kern="0" dirty="0">
              <a:solidFill>
                <a:prstClr val="white"/>
              </a:solidFill>
            </a:endParaRPr>
          </a:p>
        </p:txBody>
      </p:sp>
      <p:pic>
        <p:nvPicPr>
          <p:cNvPr id="7" name="Picture 2" descr="Строительные материалы + еПриложение: Тес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75" y="116632"/>
            <a:ext cx="2183138" cy="309634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483768" y="3872055"/>
            <a:ext cx="6435482" cy="230832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Красовский П. С. Строительные материалы: учебное пособие / Красовский П.С. – Москва : Форум, НИЦ ИНФРА-М, 2022. - 256 с. — (Среднее профессиональное образование</a:t>
            </a:r>
            <a:r>
              <a:rPr lang="ru-RU" sz="1200" b="1" dirty="0" smtClean="0"/>
              <a:t>).</a:t>
            </a:r>
          </a:p>
          <a:p>
            <a:pPr algn="just"/>
            <a:endParaRPr lang="ru-RU" sz="1200" dirty="0"/>
          </a:p>
          <a:p>
            <a:pPr algn="just"/>
            <a:r>
              <a:rPr lang="ru-RU" sz="1200" dirty="0"/>
              <a:t>Учебное пособие является элементом методического обеспечения специализированного модуля «Строительные материалы», входящего в перечень основных образовательных программ бакалавров, магистров и специалистов. Описаны основные виды строительных материалов, их технические свойства и рациональные области применения в строительстве во взаимосвязи с составом и строением материалов. Соответствует требованиям Федеральных государственных образовательных стандартов высшего образования последнего поколения. </a:t>
            </a:r>
          </a:p>
        </p:txBody>
      </p:sp>
      <p:pic>
        <p:nvPicPr>
          <p:cNvPr id="9" name="Picture 2" descr="Павел Красовский - Строительные материалы. Учебное пособие обложка книг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05" y="3501008"/>
            <a:ext cx="226774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48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6940" y="546265"/>
            <a:ext cx="6649556" cy="2123658"/>
          </a:xfrm>
          <a:prstGeom prst="rect">
            <a:avLst/>
          </a:prstGeom>
        </p:spPr>
        <p:txBody>
          <a:bodyPr wrap="square">
            <a:spAutoFit/>
          </a:bodyPr>
          <a:lstStyle/>
          <a:p>
            <a:pPr algn="just"/>
            <a:r>
              <a:rPr lang="ru-RU" sz="1200" b="1" dirty="0"/>
              <a:t>Ковалев Я. Н. Дорожно-строительные материалы и изделия : учебно-методическое пособие / Ковалев Я.Н., Кравченко С.Е., Шумчик В.К. </a:t>
            </a:r>
            <a:r>
              <a:rPr lang="ru-RU" sz="1200" b="1" dirty="0" smtClean="0"/>
              <a:t>– Москва :НИЦ </a:t>
            </a:r>
            <a:r>
              <a:rPr lang="ru-RU" sz="1200" b="1" dirty="0"/>
              <a:t>ИНФРА-М, </a:t>
            </a:r>
            <a:r>
              <a:rPr lang="ru-RU" sz="1200" b="1" dirty="0" smtClean="0"/>
              <a:t>2023. </a:t>
            </a:r>
            <a:r>
              <a:rPr lang="ru-RU" sz="1200" b="1" dirty="0"/>
              <a:t>- 630 с</a:t>
            </a:r>
            <a:r>
              <a:rPr lang="ru-RU" sz="1200" b="1" dirty="0" smtClean="0"/>
              <a:t>.</a:t>
            </a:r>
          </a:p>
          <a:p>
            <a:pPr algn="just"/>
            <a:endParaRPr lang="ru-RU" sz="1200" dirty="0"/>
          </a:p>
          <a:p>
            <a:pPr algn="just"/>
            <a:r>
              <a:rPr lang="ru-RU" sz="1200" dirty="0"/>
              <a:t>В учебно-методическом пособии изложены основы дорожно-строительного материаловедения и современные представления об универсальных строительных материалах, применяемых в строительстве автомобильных дорог, аэродромных покрытий и инженерно-дорожных транспортных сооружений. Описаны новые перспективные технологии. Особое внимание уделено повышению качества, долговечности и снижению энергоемкости строительных материалов. </a:t>
            </a:r>
          </a:p>
        </p:txBody>
      </p:sp>
      <p:pic>
        <p:nvPicPr>
          <p:cNvPr id="2050" name="Picture 2" descr="https://znanium.com/cover/1862/18626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32248"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2566" y="4061361"/>
            <a:ext cx="6613930" cy="2308324"/>
          </a:xfrm>
          <a:prstGeom prst="rect">
            <a:avLst/>
          </a:prstGeom>
        </p:spPr>
        <p:txBody>
          <a:bodyPr wrap="square">
            <a:spAutoFit/>
          </a:bodyPr>
          <a:lstStyle/>
          <a:p>
            <a:pPr algn="just"/>
            <a:r>
              <a:rPr lang="ru-RU" sz="1200" b="1" dirty="0"/>
              <a:t>Каклюгин А. В. Материалы для жилищного, промышленного и дорожного строительства : учебное пособие / А. В. Каклюгин, И. В. Трищенко. - Москва ; Вологда : Инфра-Инженерия, 2020. - 260 с</a:t>
            </a:r>
            <a:r>
              <a:rPr lang="ru-RU" sz="1200" b="1" dirty="0" smtClean="0"/>
              <a:t>.</a:t>
            </a:r>
          </a:p>
          <a:p>
            <a:pPr algn="just"/>
            <a:endParaRPr lang="ru-RU" sz="1200" dirty="0"/>
          </a:p>
          <a:p>
            <a:pPr algn="just"/>
            <a:r>
              <a:rPr lang="ru-RU" sz="1200" dirty="0"/>
              <a:t>Описаны методы определения основных свойств и оценки качества природных каменных материалов, древесины, керамического кирпича, важнейших видов минеральных и органических вяжущих веществ, а также заполнителей для цементных растворов и бетонов и минеральных составляющих асфальтобетона. Приведены действующие технические требования, правила проектирования составов и оценки качества сложного кладочного раствора, обычного тяжелого и дорожного бетонов на цементном вяжущем, дорожного горячего асфальтобетона. </a:t>
            </a:r>
          </a:p>
        </p:txBody>
      </p:sp>
      <p:pic>
        <p:nvPicPr>
          <p:cNvPr id="2052" name="Picture 4" descr="https://znanium.com/cover/1167/11677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232248" cy="31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97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0280" y="214465"/>
            <a:ext cx="6444208" cy="2677656"/>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b="1" dirty="0"/>
              <a:t>Рыбьев И. А. Строительное материаловедение в 2 ч. Часть 1 : учебник для СПО / И. А. Рыбьев. — 4-е изд., перераб. и доп. — Москва : Издательство Юрайт, </a:t>
            </a:r>
            <a:r>
              <a:rPr lang="ru-RU" sz="1200" b="1" dirty="0" smtClean="0"/>
              <a:t>2023. </a:t>
            </a:r>
            <a:r>
              <a:rPr lang="ru-RU" sz="1200" b="1" dirty="0"/>
              <a:t>— 275 с. — (Профессиональное образование</a:t>
            </a:r>
            <a:r>
              <a:rPr lang="ru-RU" sz="1200" b="1" dirty="0" smtClean="0"/>
              <a:t>).</a:t>
            </a:r>
          </a:p>
          <a:p>
            <a:endParaRPr lang="ru-RU" sz="1200" dirty="0"/>
          </a:p>
          <a:p>
            <a:pPr algn="just"/>
            <a:r>
              <a:rPr lang="ru-RU" sz="1200" dirty="0"/>
              <a:t>В учебнике впервые изложены основы фундаментальной науки прикладного характера, именуемой строительным материаловедением и состоящей из двух главных взаимосвязанных компонентов - теории и практики. Приводятся новейшие данные по структурообразованию материалов, их прочности, деформации и другим закономерностям общей теории, а также сведения по технологии производства и применению строительных материалов в их широкой номенклатуре. Учебник состоит из двух частей. Первая часть включает в себя теоретические и практические вопросы строительного материаловедения, вторая часть является продолжением первой и также посвящена практике строительного материаловедения.</a:t>
            </a:r>
          </a:p>
        </p:txBody>
      </p:sp>
      <p:sp>
        <p:nvSpPr>
          <p:cNvPr id="5" name="Прямоугольник 4"/>
          <p:cNvSpPr/>
          <p:nvPr/>
        </p:nvSpPr>
        <p:spPr>
          <a:xfrm>
            <a:off x="2520280" y="3717032"/>
            <a:ext cx="6444208" cy="2677656"/>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Строительное материаловедение в 2 ч. Часть 2 : учебник для СПО / И. А. Рыбьев. — 4-е изд., перераб. и доп. — Москва : Издательство Юрайт, </a:t>
            </a:r>
            <a:r>
              <a:rPr lang="ru-RU" sz="1200" b="1" dirty="0" smtClean="0"/>
              <a:t>2023. </a:t>
            </a:r>
            <a:r>
              <a:rPr lang="ru-RU" sz="1200" b="1" dirty="0"/>
              <a:t>— 429 с. — (Профессиональное образование).</a:t>
            </a:r>
          </a:p>
          <a:p>
            <a:pPr algn="just"/>
            <a:endParaRPr lang="ru-RU" sz="1200" dirty="0"/>
          </a:p>
          <a:p>
            <a:pPr algn="just"/>
            <a:r>
              <a:rPr lang="ru-RU" sz="1200" dirty="0"/>
              <a:t>В учебнике впервые изложены основы фундаментальной науки прикладного характера, именуемой строительным материаловедением и состоящей из двух главных взаимосвязанных компонентов - теории и практики. Приводятся новейшие данные по структурообразованию материалов, их прочности, деформации и другим закономерностям общей теории, а также сведения по технологии производства и применению строительных материалов в их широкой номенклатуре. Учебник состоит из двух частей. Первая часть включает в себя теоретические и практические вопросы строительного материаловедения, вторая часть является продолжением первой и также посвящена практике строительного материаловедения.</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4355"/>
            <a:ext cx="2628800" cy="365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628800"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78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2339438"/>
            <a:ext cx="8424936" cy="1446550"/>
          </a:xfrm>
          <a:prstGeom prst="rect">
            <a:avLst/>
          </a:prstGeom>
        </p:spPr>
        <p:txBody>
          <a:bodyPr wrap="square">
            <a:spAutoFit/>
          </a:bodyPr>
          <a:lstStyle/>
          <a:p>
            <a:pPr algn="ctr"/>
            <a:r>
              <a:rPr lang="ru-RU" sz="4400" b="1" dirty="0" smtClean="0"/>
              <a:t>ОП.01</a:t>
            </a:r>
          </a:p>
          <a:p>
            <a:pPr algn="ctr"/>
            <a:r>
              <a:rPr lang="ru-RU" sz="4400" b="1" dirty="0" smtClean="0"/>
              <a:t> </a:t>
            </a:r>
            <a:r>
              <a:rPr lang="ru-RU" sz="4400" b="1" dirty="0"/>
              <a:t>ИНЖЕНЕРНАЯ ГРАФИКА</a:t>
            </a:r>
            <a:endParaRPr lang="ru-RU" sz="4400" dirty="0"/>
          </a:p>
        </p:txBody>
      </p:sp>
    </p:spTree>
    <p:extLst>
      <p:ext uri="{BB962C8B-B14F-4D97-AF65-F5344CB8AC3E}">
        <p14:creationId xmlns:p14="http://schemas.microsoft.com/office/powerpoint/2010/main" val="16121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СТРОИТЕЛЬНЫЕ МАТЕРИАЛЫ. ТЕСТЫ Кузнецова Н. С.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052736"/>
            <a:ext cx="2952328" cy="424847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0068" y="2244436"/>
            <a:ext cx="6440112" cy="1384995"/>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Кузнецова </a:t>
            </a:r>
            <a:r>
              <a:rPr lang="ru-RU" sz="1200" b="1" dirty="0" smtClean="0"/>
              <a:t> Н</a:t>
            </a:r>
            <a:r>
              <a:rPr lang="ru-RU" sz="1200" b="1" dirty="0"/>
              <a:t>. С.  Строительные материалы. Тесты / Н. С. Кузнецова. — Москва : Издательство Юрайт, </a:t>
            </a:r>
            <a:r>
              <a:rPr lang="ru-RU" sz="1200" b="1" dirty="0" smtClean="0"/>
              <a:t>2023. </a:t>
            </a:r>
            <a:r>
              <a:rPr lang="ru-RU" sz="1200" b="1" dirty="0"/>
              <a:t>— 65 с.</a:t>
            </a:r>
          </a:p>
          <a:p>
            <a:endParaRPr lang="ru-RU" sz="1200" dirty="0"/>
          </a:p>
          <a:p>
            <a:pPr algn="just"/>
            <a:r>
              <a:rPr lang="ru-RU" sz="1200" dirty="0"/>
              <a:t>Представленные тесты предназначены для контроля и оценки качества знаний студентов, изучающих дисциплину «Строительные материалы». Тестовые вопросы охватывают такие ключевые темы курса, как «Природные строительные материалы», «Вяжущие вещества» и «Полимеры в строительстве». </a:t>
            </a:r>
          </a:p>
        </p:txBody>
      </p:sp>
    </p:spTree>
    <p:extLst>
      <p:ext uri="{BB962C8B-B14F-4D97-AF65-F5344CB8AC3E}">
        <p14:creationId xmlns:p14="http://schemas.microsoft.com/office/powerpoint/2010/main" val="2140383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303813"/>
            <a:ext cx="8136904" cy="2123658"/>
          </a:xfrm>
          <a:prstGeom prst="rect">
            <a:avLst/>
          </a:prstGeom>
        </p:spPr>
        <p:txBody>
          <a:bodyPr wrap="square">
            <a:spAutoFit/>
          </a:bodyPr>
          <a:lstStyle/>
          <a:p>
            <a:pPr algn="ctr"/>
            <a:r>
              <a:rPr lang="ru-RU" sz="4400" b="1" dirty="0"/>
              <a:t>ОП.05 </a:t>
            </a:r>
            <a:endParaRPr lang="ru-RU" sz="4400" b="1" dirty="0" smtClean="0"/>
          </a:p>
          <a:p>
            <a:pPr algn="ctr"/>
            <a:r>
              <a:rPr lang="ru-RU" sz="4400" b="1" dirty="0" smtClean="0"/>
              <a:t>ОСНОВЫ </a:t>
            </a:r>
            <a:r>
              <a:rPr lang="ru-RU" sz="4400" b="1" dirty="0"/>
              <a:t>ИНЖЕНЕРНОЙ ГЕОЛОГИИ</a:t>
            </a:r>
            <a:endParaRPr lang="ru-RU" sz="4400" dirty="0"/>
          </a:p>
        </p:txBody>
      </p:sp>
    </p:spTree>
    <p:extLst>
      <p:ext uri="{BB962C8B-B14F-4D97-AF65-F5344CB8AC3E}">
        <p14:creationId xmlns:p14="http://schemas.microsoft.com/office/powerpoint/2010/main" val="3553070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38098"/>
            <a:ext cx="6552728" cy="323165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ru-RU" sz="1200" b="1" dirty="0"/>
              <a:t>Платов Н. А. Основы инженерной геологии : учебник / Н.А. Платов. — 4-е изд., перераб., доп. и иcпр. - Москва : ИНФРА-М, </a:t>
            </a:r>
            <a:r>
              <a:rPr lang="ru-RU" sz="1200" b="1" dirty="0" smtClean="0"/>
              <a:t>2023. </a:t>
            </a:r>
            <a:r>
              <a:rPr lang="ru-RU" sz="1200" b="1" dirty="0"/>
              <a:t>— </a:t>
            </a:r>
            <a:r>
              <a:rPr lang="ru-RU" sz="1200" b="1" dirty="0" smtClean="0"/>
              <a:t>190 </a:t>
            </a:r>
            <a:r>
              <a:rPr lang="ru-RU" sz="1200" b="1" dirty="0"/>
              <a:t>с. — (Среднее профессиональное образование</a:t>
            </a:r>
            <a:r>
              <a:rPr lang="ru-RU" sz="1200" b="1" dirty="0" smtClean="0"/>
              <a:t>).</a:t>
            </a:r>
          </a:p>
          <a:p>
            <a:pPr lvl="0" algn="just">
              <a:defRPr/>
            </a:pPr>
            <a:endParaRPr kumimoji="0" lang="ru-RU" sz="1200" b="0" i="0" u="none" strike="noStrike" kern="0" cap="none" spc="0" normalizeH="0" baseline="0" noProof="0" dirty="0" smtClean="0">
              <a:ln>
                <a:noFill/>
              </a:ln>
              <a:effectLst/>
              <a:uLnTx/>
              <a:uFillTx/>
            </a:endParaRPr>
          </a:p>
          <a:p>
            <a:pPr lvl="0" algn="just">
              <a:defRPr/>
            </a:pPr>
            <a:r>
              <a:rPr lang="ru-RU" sz="1200" dirty="0"/>
              <a:t>Изложены теоретические и практические основы инженерной геологии, геологическое строение и происхождение Земли, рассмотрены минералы горных пород и сами горные породы магматического, осадочного и метаморфического происхождения. Значительное внимание уделено геоморфологическим, геодинамическим, а также гидрогеологическим условиям территории строительства с выделением трех типов подземных вод: верховодки, грунтовых вод и межпластовых. Дана динамика развития различных форм рельефа, обусловленных эндогенными и экзогенными процессами. Приведены зональные элементы инженерно-геологических условий любой территории строительства. Соответствует требованиям федеральных государственных образовательных стандартов среднего профессионального образования последнего поколения. Для студентов учреждений среднего профессионального образования, изучающих инженерную геологию.</a:t>
            </a:r>
            <a:endParaRPr kumimoji="0" lang="ru-RU" sz="1200" b="0" i="0" u="none" strike="noStrike" kern="0" cap="none" spc="0" normalizeH="0" baseline="0" noProof="0" dirty="0">
              <a:ln>
                <a:noFill/>
              </a:ln>
              <a:effectLst/>
              <a:uLnTx/>
              <a:uFillTx/>
            </a:endParaRPr>
          </a:p>
        </p:txBody>
      </p:sp>
      <p:pic>
        <p:nvPicPr>
          <p:cNvPr id="3" name="Picture 4" descr="https://znanium.com/cover/1816/18166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37" y="138098"/>
            <a:ext cx="2186215" cy="329090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58192" y="4191989"/>
            <a:ext cx="6506296" cy="2123658"/>
          </a:xfrm>
          <a:prstGeom prst="rect">
            <a:avLst/>
          </a:prstGeom>
        </p:spPr>
        <p:txBody>
          <a:bodyPr wrap="square">
            <a:spAutoFit/>
          </a:bodyPr>
          <a:lstStyle/>
          <a:p>
            <a:pPr algn="just"/>
            <a:r>
              <a:rPr lang="ru-RU" sz="1200" b="1" dirty="0"/>
              <a:t>Ананьев В. П. Специальная инженерная геология : учебник / В.П. Ананьев, А.Д. Потапов, Н.А. Филькин. — Москва : ИНФРА-М, 2021. — 263 с</a:t>
            </a:r>
            <a:r>
              <a:rPr lang="ru-RU" sz="1200" b="1" dirty="0" smtClean="0"/>
              <a:t>.</a:t>
            </a:r>
          </a:p>
          <a:p>
            <a:pPr algn="just"/>
            <a:endParaRPr lang="ru-RU" sz="1200" dirty="0"/>
          </a:p>
          <a:p>
            <a:pPr algn="just"/>
            <a:r>
              <a:rPr lang="ru-RU" sz="1200" dirty="0" smtClean="0"/>
              <a:t> </a:t>
            </a:r>
            <a:r>
              <a:rPr lang="ru-RU" sz="1200" dirty="0"/>
              <a:t>В учебнике приведены наиболее важные характеристики грунтов, особенности влияния геологических процессов на принятие проектных решений по возведению линейных сооружений, технологиям их возведения в различных геологических условиях, предотвращению воздействия негативных процессов на эксплуатацию дорог и аэродромов. Рассмотрены принципы организации и проведения инженерно-геологических изысканий для дорожного строительства, описаны методы изыскания для различных стадий жизненного цикла проектов дорог и аэродромов. </a:t>
            </a:r>
          </a:p>
        </p:txBody>
      </p:sp>
      <p:pic>
        <p:nvPicPr>
          <p:cNvPr id="3074" name="Picture 2" descr="https://znanium.com/cover/1683/1683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64" y="3573016"/>
            <a:ext cx="223758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683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068" y="546265"/>
            <a:ext cx="6566427" cy="2492990"/>
          </a:xfrm>
          <a:prstGeom prst="rect">
            <a:avLst/>
          </a:prstGeom>
        </p:spPr>
        <p:txBody>
          <a:bodyPr wrap="square">
            <a:spAutoFit/>
          </a:bodyPr>
          <a:lstStyle/>
          <a:p>
            <a:pPr algn="just"/>
            <a:r>
              <a:rPr lang="ru-RU" sz="1200" b="1" dirty="0"/>
              <a:t>Шведовский П. В. Изыскания и проектирование автомобильных дорог : учебное пособие / П. В. Шведовский, Д. Н. Клебанюк. - Москва ; Вологда : Инфра-Инженерия, 2021. - 616 с</a:t>
            </a:r>
            <a:r>
              <a:rPr lang="ru-RU" sz="1200" b="1" dirty="0" smtClean="0"/>
              <a:t>.</a:t>
            </a:r>
          </a:p>
          <a:p>
            <a:pPr algn="just"/>
            <a:endParaRPr lang="ru-RU" sz="1200" dirty="0"/>
          </a:p>
          <a:p>
            <a:pPr algn="just"/>
            <a:r>
              <a:rPr lang="ru-RU" sz="1200" dirty="0"/>
              <a:t>Изложены основные теории транспортных потоков и приведены методики расчета движения автомобилей. Особое внимание уделено вопросам проектирования плана, продольного и поперечных профилей автомобильных дорог, а также расчетам дорожных одежд. Рассмотрены вопросы проектирования сооружений дорожного водоотвода, малых водопропускных сооружений, а также основы проектирования пересечений и примыканий автомобильных дорог. Описано ландшафтное проектирование, приведены особенности проектирования автомагистралей, дорог в сложных природных условиях, их обустройства и технических изысканий.</a:t>
            </a:r>
          </a:p>
        </p:txBody>
      </p:sp>
      <p:pic>
        <p:nvPicPr>
          <p:cNvPr id="4098" name="Picture 2" descr="https://znanium.com/cover/1836/18361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2" y="116632"/>
            <a:ext cx="2256185"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6317" y="4061360"/>
            <a:ext cx="6590177" cy="2123658"/>
          </a:xfrm>
          <a:prstGeom prst="rect">
            <a:avLst/>
          </a:prstGeom>
        </p:spPr>
        <p:txBody>
          <a:bodyPr wrap="square">
            <a:spAutoFit/>
          </a:bodyPr>
          <a:lstStyle/>
          <a:p>
            <a:pPr algn="just"/>
            <a:r>
              <a:rPr lang="ru-RU" sz="1200" b="1" dirty="0"/>
              <a:t>Потапов А. Д.  Инженерно-геологический словарь/ А. Д. Потапов, И. Л. Ревелис,  С. Н. Чернышев. — Москва : НИЦ ИНФРА-М, </a:t>
            </a:r>
            <a:r>
              <a:rPr lang="ru-RU" sz="1200" b="1" dirty="0" smtClean="0"/>
              <a:t>2023. </a:t>
            </a:r>
            <a:r>
              <a:rPr lang="ru-RU" sz="1200" b="1" dirty="0"/>
              <a:t>— 336 с. </a:t>
            </a:r>
            <a:endParaRPr lang="ru-RU" sz="1200" b="1" dirty="0" smtClean="0"/>
          </a:p>
          <a:p>
            <a:pPr algn="just"/>
            <a:endParaRPr lang="ru-RU" sz="1200" dirty="0"/>
          </a:p>
          <a:p>
            <a:pPr algn="just"/>
            <a:r>
              <a:rPr lang="ru-RU" sz="1200" dirty="0"/>
              <a:t>Приведено толкование терминов, используемых в геологии, геоморфологии, инженерной геологии, инженерной сейсмологии, гидрогеологии, геоэкологии и при инженерных изысканиях в строительстве, терминов употребительных и малоупотребительных, которые зачастую вызывают затруднения у студентов и магистрантов строительных и других технических вузов при изучении природоведческих дисциплин и особенно при использовании неадаптированных материалов инженерных изысканий для разработки дипломных проектов, а также других выпускных квалификационных работ. </a:t>
            </a:r>
          </a:p>
        </p:txBody>
      </p:sp>
      <p:pic>
        <p:nvPicPr>
          <p:cNvPr id="4100" name="Picture 4" descr="https://znanium.com/cover/1859/1859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36" y="3429000"/>
            <a:ext cx="2256185" cy="327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904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8816" y="1816925"/>
            <a:ext cx="6565672" cy="2677656"/>
          </a:xfrm>
          <a:prstGeom prst="rect">
            <a:avLst/>
          </a:prstGeom>
        </p:spPr>
        <p:txBody>
          <a:bodyPr wrap="square">
            <a:spAutoFit/>
          </a:bodyPr>
          <a:lstStyle/>
          <a:p>
            <a:pPr algn="just"/>
            <a:r>
              <a:rPr lang="ru-RU" sz="1200" b="1" dirty="0"/>
              <a:t>Ермолович Е. А.  Основы инженерной геологии: физико-механические свойства грунтов и горных пород. Практикум : учебное пособие для СПО / Е. А. Ермолович, А. В. Овчинников, Е. В. Лычагин. — 2-е изд. — Москва : Издательство Юрайт, </a:t>
            </a:r>
            <a:r>
              <a:rPr lang="ru-RU" sz="1200" b="1" dirty="0" smtClean="0"/>
              <a:t>2023.</a:t>
            </a:r>
            <a:r>
              <a:rPr lang="ru-RU" sz="1200" b="1" dirty="0"/>
              <a:t> — 289 с. — (Профессиональное образование</a:t>
            </a:r>
            <a:r>
              <a:rPr lang="ru-RU" sz="1200" b="1" dirty="0" smtClean="0"/>
              <a:t>).</a:t>
            </a:r>
          </a:p>
          <a:p>
            <a:pPr algn="just"/>
            <a:endParaRPr lang="ru-RU" sz="1200" dirty="0"/>
          </a:p>
          <a:p>
            <a:pPr algn="just"/>
            <a:r>
              <a:rPr lang="ru-RU" sz="1200" dirty="0"/>
              <a:t>В учебном пособии рассмотрена методика проведения лабораторных работ по определению физико-механических характеристик грунтов и горных пород. Все представленные работы соответствуют ГОСТам, изложены в виде методических указаний и сопровождаются описанием приборов, аппаратуры и вспомогательного оборудования. Рассмотрены методы изучения механических характеристик грунтов и горных пород с использованием современного автоматизированного лабораторного оборудования. Практическим указаниям по определению физико-механических характеристик предшествуют краткие теоретические положения грунтоведения, механики грунтов и горных пород. </a:t>
            </a:r>
          </a:p>
        </p:txBody>
      </p:sp>
      <p:sp>
        <p:nvSpPr>
          <p:cNvPr id="3" name="Прямоугольник 2"/>
          <p:cNvSpPr/>
          <p:nvPr/>
        </p:nvSpPr>
        <p:spPr>
          <a:xfrm>
            <a:off x="2286000" y="2274838"/>
            <a:ext cx="4572000" cy="369332"/>
          </a:xfrm>
          <a:prstGeom prst="rect">
            <a:avLst/>
          </a:prstGeom>
        </p:spPr>
        <p:txBody>
          <a:bodyPr>
            <a:spAutoFit/>
          </a:bodyPr>
          <a:lstStyle/>
          <a:p>
            <a:r>
              <a:rPr lang="ru-RU" dirty="0"/>
              <a:t> </a:t>
            </a:r>
          </a:p>
        </p:txBody>
      </p:sp>
      <p:pic>
        <p:nvPicPr>
          <p:cNvPr id="5122" name="Picture 2" descr="Обложка книги ОСНОВЫ ИНЖЕНЕРНОЙ ГЕОЛОГИИ: ФИЗИКО-МЕХАНИЧЕСКИЕ СВОЙСТВА ГРУНТОВ И ГОРНЫХ ПОРОД. ПРАКТИКУМ Ермолович Е. А., Овчинников А. В., Лычагин Е.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 y="1268760"/>
            <a:ext cx="2422525" cy="388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934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2616789"/>
            <a:ext cx="7488832" cy="1446550"/>
          </a:xfrm>
          <a:prstGeom prst="rect">
            <a:avLst/>
          </a:prstGeom>
        </p:spPr>
        <p:txBody>
          <a:bodyPr wrap="square">
            <a:spAutoFit/>
          </a:bodyPr>
          <a:lstStyle/>
          <a:p>
            <a:pPr algn="ctr"/>
            <a:r>
              <a:rPr lang="ru-RU" sz="4400" b="1" dirty="0"/>
              <a:t>ОП.06 </a:t>
            </a:r>
            <a:endParaRPr lang="en-US" sz="4400" b="1" dirty="0" smtClean="0"/>
          </a:p>
          <a:p>
            <a:pPr algn="ctr"/>
            <a:r>
              <a:rPr lang="ru-RU" sz="4400" b="1" dirty="0" smtClean="0"/>
              <a:t>ГЕОДЕЗИЯ</a:t>
            </a:r>
            <a:endParaRPr lang="ru-RU" sz="4400" dirty="0"/>
          </a:p>
        </p:txBody>
      </p:sp>
    </p:spTree>
    <p:extLst>
      <p:ext uri="{BB962C8B-B14F-4D97-AF65-F5344CB8AC3E}">
        <p14:creationId xmlns:p14="http://schemas.microsoft.com/office/powerpoint/2010/main" val="84937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7802" y="2369419"/>
            <a:ext cx="6548834" cy="230832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Киселев М. И. Геодезия : учебник / М. И. Киселев, Д.Ш. Михелев.- 13-е изд. стер. – Москва : Академия, 2020. - 384 с. — (Среднее профессиональное образование). </a:t>
            </a:r>
            <a:endParaRPr lang="ru-RU" sz="1200" b="1" dirty="0" smtClean="0"/>
          </a:p>
          <a:p>
            <a:pPr algn="just"/>
            <a:endParaRPr lang="ru-RU" sz="1200" dirty="0"/>
          </a:p>
          <a:p>
            <a:pPr algn="just"/>
            <a:r>
              <a:rPr lang="ru-RU" sz="1200" dirty="0"/>
              <a:t>В учебнике даны общие сведения по геодезии, картографии и топографии; геодезическим приборам, методам геодезических измерений, вычислений и оценке точности их результатов; инженерно-геодезическим работам, выполняемым при изыскании, проектировании и строительстве инженерных сооружений. Изложены методы изысканий, производства разбивочных работ, исполнительных съемок. Приведены материалы по геодезическому обеспечению кадастра, лесоустройству, привязке горных выработок, наблюдению за деформациями сооружений, лицензированию, организации геодезических работ и технике безопасности при их проведении.</a:t>
            </a:r>
          </a:p>
        </p:txBody>
      </p:sp>
      <p:pic>
        <p:nvPicPr>
          <p:cNvPr id="3" name="Picture 2" descr="Геодез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64" y="1844825"/>
            <a:ext cx="2260437"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690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ИНЖЕНЕРНАЯ ГЕОДЕЗИЯ Макаров К.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399"/>
            <a:ext cx="2736304" cy="37403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73524" y="692016"/>
            <a:ext cx="6336704" cy="230832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Макаров К. Н.</a:t>
            </a:r>
            <a:r>
              <a:rPr lang="ru-RU" sz="1200" dirty="0"/>
              <a:t>  </a:t>
            </a:r>
            <a:r>
              <a:rPr lang="ru-RU" sz="1200" b="1" dirty="0"/>
              <a:t>Инженерная геодезия : учебник для СПО / К. Н. Макаров. — 2-е изд., испр. и доп. — Москва : Издательство Юрайт, </a:t>
            </a:r>
            <a:r>
              <a:rPr lang="ru-RU" sz="1200" b="1" dirty="0" smtClean="0"/>
              <a:t>2023. </a:t>
            </a:r>
            <a:r>
              <a:rPr lang="ru-RU" sz="1200" b="1" dirty="0"/>
              <a:t>— 243 с. — (Профессиональное образование</a:t>
            </a:r>
            <a:r>
              <a:rPr lang="ru-RU" sz="1200" b="1" dirty="0" smtClean="0"/>
              <a:t>).</a:t>
            </a:r>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pic>
        <p:nvPicPr>
          <p:cNvPr id="4" name="Picture 2" descr="https://znanium.com/cover/1874/18747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278896"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73524" y="3457564"/>
            <a:ext cx="6462972" cy="286232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Федотов Г. А. Инженерная геодезия : учебник / Г.А. Федотов. — 6-е изд., перераб. и доп. — Москва : ИНФРА-М, </a:t>
            </a:r>
            <a:r>
              <a:rPr lang="ru-RU" sz="1200" b="1" dirty="0" smtClean="0"/>
              <a:t>2023. </a:t>
            </a:r>
            <a:r>
              <a:rPr lang="ru-RU" sz="1200" b="1" dirty="0"/>
              <a:t>— 479 с. — (Среднее профессиональное образование</a:t>
            </a:r>
            <a:r>
              <a:rPr lang="ru-RU" sz="1200" b="1" dirty="0" smtClean="0"/>
              <a:t>).</a:t>
            </a:r>
          </a:p>
          <a:p>
            <a:pPr algn="just"/>
            <a:endParaRPr lang="ru-RU" sz="1200" dirty="0"/>
          </a:p>
          <a:p>
            <a:pPr algn="just"/>
            <a:r>
              <a:rPr lang="ru-RU" sz="1200" dirty="0"/>
              <a:t>Изложены основы инженерной геодезии, показано значение ее в народном хозяйстве и обороне страны. В отличие от ранее изданных учебников в настоящем издании кроме традиционных сведений по инженерной геодезии дана информация по цифровым картам, используемым в геоинформационных системах ГИС, а также цифровым ЦММ и математическим МММ моделям местности, являющимся основой современного автоматизированного проектирования САПР, по инженерно-геодезическим методам и процессам, вобравшим в себя последние достижения компьютерных технологий: электронной и компьютерной тахеометрии, спутниковой навигации, дистанционному зондированию, лазерному сканированию, цифровой фотограмметрии. </a:t>
            </a:r>
          </a:p>
        </p:txBody>
      </p:sp>
    </p:spTree>
    <p:extLst>
      <p:ext uri="{BB962C8B-B14F-4D97-AF65-F5344CB8AC3E}">
        <p14:creationId xmlns:p14="http://schemas.microsoft.com/office/powerpoint/2010/main" val="2775858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60/1860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12" y="188640"/>
            <a:ext cx="2197224"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4260" y="469855"/>
            <a:ext cx="6552728" cy="212365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Кравченко Ю. А. Геодезия : учебник / Ю. А. Кравченко. — Москва: ИНФРА-М, 2022. — 344 с. — (Среднее профессиональное образование</a:t>
            </a:r>
            <a:r>
              <a:rPr lang="ru-RU" sz="1200" b="1" dirty="0" smtClean="0"/>
              <a:t>).</a:t>
            </a:r>
          </a:p>
          <a:p>
            <a:pPr algn="just"/>
            <a:endParaRPr lang="ru-RU" sz="1200" b="1"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представлены 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a:t>
            </a:r>
          </a:p>
        </p:txBody>
      </p:sp>
      <p:sp>
        <p:nvSpPr>
          <p:cNvPr id="4" name="Прямоугольник 3"/>
          <p:cNvSpPr/>
          <p:nvPr/>
        </p:nvSpPr>
        <p:spPr>
          <a:xfrm>
            <a:off x="2483768" y="4138049"/>
            <a:ext cx="6503219" cy="212365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Смалев В. И.  Геодезия с основами картографии и картографического черчения : учебное пособие для СПО / В. И. Смалев. — Москва : Издательство Юрайт, </a:t>
            </a:r>
            <a:r>
              <a:rPr lang="ru-RU" sz="1200" b="1" dirty="0" smtClean="0"/>
              <a:t>2023. </a:t>
            </a:r>
            <a:r>
              <a:rPr lang="ru-RU" sz="1200" b="1" dirty="0"/>
              <a:t>— 189 с. — (Профессиональное образование</a:t>
            </a:r>
            <a:r>
              <a:rPr lang="ru-RU" sz="1200" b="1" dirty="0" smtClean="0"/>
              <a:t>).</a:t>
            </a:r>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a:t>
            </a:r>
          </a:p>
        </p:txBody>
      </p:sp>
      <p:pic>
        <p:nvPicPr>
          <p:cNvPr id="5" name="Picture 2" descr="Обложка книги ГЕОДЕЗИЯ С ОСНОВАМИ КАРТОГРАФИИ И КАРТОГРАФИЧЕСКОГО ЧЕРЧЕНИЯ Смалев В. И.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664296" cy="370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429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2263" y="1924334"/>
            <a:ext cx="8144193" cy="2800767"/>
          </a:xfrm>
          <a:prstGeom prst="rect">
            <a:avLst/>
          </a:prstGeom>
        </p:spPr>
        <p:txBody>
          <a:bodyPr wrap="square">
            <a:spAutoFit/>
          </a:bodyPr>
          <a:lstStyle/>
          <a:p>
            <a:pPr algn="ctr"/>
            <a:r>
              <a:rPr lang="ru-RU" sz="4400" b="1" dirty="0"/>
              <a:t>ОП.07 </a:t>
            </a:r>
            <a:endParaRPr lang="en-US" sz="4400" b="1" dirty="0" smtClean="0"/>
          </a:p>
          <a:p>
            <a:pPr algn="ctr"/>
            <a:r>
              <a:rPr lang="ru-RU" sz="4400" b="1" dirty="0" smtClean="0"/>
              <a:t>СТРОИТЕЛЬНЫЕ </a:t>
            </a:r>
            <a:r>
              <a:rPr lang="ru-RU" sz="4400" b="1" dirty="0"/>
              <a:t>МАШИНЫ И СРЕДСТВА МАЛОЙ МЕХАНИЗАЦИИ</a:t>
            </a:r>
            <a:endParaRPr lang="ru-RU" sz="4400" dirty="0"/>
          </a:p>
        </p:txBody>
      </p:sp>
    </p:spTree>
    <p:extLst>
      <p:ext uri="{BB962C8B-B14F-4D97-AF65-F5344CB8AC3E}">
        <p14:creationId xmlns:p14="http://schemas.microsoft.com/office/powerpoint/2010/main" val="136941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0690" y="522514"/>
            <a:ext cx="6625806" cy="2308324"/>
          </a:xfrm>
          <a:prstGeom prst="rect">
            <a:avLst/>
          </a:prstGeom>
        </p:spPr>
        <p:txBody>
          <a:bodyPr wrap="square">
            <a:spAutoFit/>
          </a:bodyPr>
          <a:lstStyle/>
          <a:p>
            <a:pPr lvl="0" algn="just">
              <a:defRPr/>
            </a:pPr>
            <a:r>
              <a:rPr lang="ru-RU" sz="1200" b="1" dirty="0"/>
              <a:t>Георгиевский О. В. Инженерная графика для строителей : учебник / О. В. Георгиевский. — Москва : Кнорус, </a:t>
            </a:r>
            <a:r>
              <a:rPr lang="ru-RU" sz="1200" b="1" dirty="0" smtClean="0"/>
              <a:t>2022. </a:t>
            </a:r>
            <a:r>
              <a:rPr lang="ru-RU" sz="1200" b="1" dirty="0"/>
              <a:t>— 220 с. — (Среднее профессиональное образование). </a:t>
            </a:r>
            <a:endParaRPr lang="ru-RU" sz="1200" b="1" dirty="0" smtClean="0"/>
          </a:p>
          <a:p>
            <a:pPr lvl="0" algn="just">
              <a:defRPr/>
            </a:pPr>
            <a:endParaRPr lang="ru-RU" sz="1200" kern="0" dirty="0">
              <a:solidFill>
                <a:prstClr val="white"/>
              </a:solidFill>
            </a:endParaRPr>
          </a:p>
          <a:p>
            <a:pPr lvl="0" algn="just">
              <a:defRPr/>
            </a:pPr>
            <a:r>
              <a:rPr lang="ru-RU" sz="1200" dirty="0"/>
              <a:t>Изложена методика инженерного и строительного черчения, приведены приемы построения некоторых наглядных изображений. Указаны единые современные требования стандартов СПДС и ЕСКД по содержанию и графическому оформлению архитектурно-строительных чертежей зданий. Даны сведения о необходимых инструментах и приспособлениях, облегчающих выполнение чертежей. Курс инженерной графики рассматривается применительно ко всем группам строительных </a:t>
            </a:r>
            <a:r>
              <a:rPr lang="ru-RU" sz="1200" dirty="0" smtClean="0"/>
              <a:t>специальностей. Соответствует </a:t>
            </a:r>
            <a:r>
              <a:rPr lang="ru-RU" sz="1200" dirty="0"/>
              <a:t>ФГОС СПО последнего поколения.</a:t>
            </a:r>
            <a:endParaRPr lang="ru-RU" kern="0" dirty="0">
              <a:solidFill>
                <a:prstClr val="white"/>
              </a:solidFill>
            </a:endParaRPr>
          </a:p>
        </p:txBody>
      </p:sp>
      <p:pic>
        <p:nvPicPr>
          <p:cNvPr id="3" name="Picture 2" descr="Инженерная графика для строител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33" y="188640"/>
            <a:ext cx="2251057"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Инженерная граф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01008"/>
            <a:ext cx="2255115"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0690" y="4191990"/>
            <a:ext cx="6521451" cy="1938992"/>
          </a:xfrm>
          <a:prstGeom prst="rect">
            <a:avLst/>
          </a:prstGeom>
        </p:spPr>
        <p:txBody>
          <a:bodyPr wrap="square">
            <a:spAutoFit/>
          </a:bodyPr>
          <a:lstStyle/>
          <a:p>
            <a:pPr algn="just"/>
            <a:r>
              <a:rPr lang="ru-RU" sz="1200" b="1" dirty="0"/>
              <a:t>Куликов В. П. Инженерная графика : учебник / В. П. Куликов. — Москва : КноРус, </a:t>
            </a:r>
            <a:r>
              <a:rPr lang="ru-RU" sz="1200" b="1" dirty="0" smtClean="0"/>
              <a:t>2023. </a:t>
            </a:r>
            <a:r>
              <a:rPr lang="ru-RU" sz="1200" b="1" dirty="0"/>
              <a:t>— 284 с. — (Среднее профессиональное образование</a:t>
            </a:r>
            <a:r>
              <a:rPr lang="ru-RU" sz="1200" b="1" dirty="0" smtClean="0"/>
              <a:t>).</a:t>
            </a:r>
          </a:p>
          <a:p>
            <a:pPr algn="just"/>
            <a:endParaRPr lang="ru-RU" sz="1200" b="1"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Учебный материал оформлен как текстовый конструкторский документ по стандартам ЕСКД.</a:t>
            </a:r>
            <a:br>
              <a:rPr lang="ru-RU" sz="1200" dirty="0"/>
            </a:br>
            <a:r>
              <a:rPr lang="ru-RU" sz="1200" dirty="0"/>
              <a:t>Соответствует ФГОС СПО последнего поколения.</a:t>
            </a:r>
            <a:endParaRPr lang="ru-RU" sz="1200" b="1" dirty="0"/>
          </a:p>
        </p:txBody>
      </p:sp>
    </p:spTree>
    <p:extLst>
      <p:ext uri="{BB962C8B-B14F-4D97-AF65-F5344CB8AC3E}">
        <p14:creationId xmlns:p14="http://schemas.microsoft.com/office/powerpoint/2010/main" val="1489603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221/1221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16" y="194732"/>
            <a:ext cx="2173404"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7764" y="635484"/>
            <a:ext cx="6480720" cy="193899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Доценко А. И. Строительные машины : учебник / А.И. Доценко, В.Г. Дронов. — Москва : ИНФРА-М, 2021. — 533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основные типы строительных машин, используемых в промышленном, гражданском и коммунальном строительстве. Даны назначение, конструкции и описание рабочих процессов машин, области их применения, технико-экономические и эксплуатационные характеристики, а также основы их эксплуатации. Приведены основные элементы гидропривода и систем автоматического управления строительными машинами.</a:t>
            </a:r>
          </a:p>
        </p:txBody>
      </p:sp>
      <p:pic>
        <p:nvPicPr>
          <p:cNvPr id="4" name="Picture 2" descr="Обложка книги ОРГАНИЗАЦИЯ ТЕХНОЛОГИЧЕСКИХ ПРОЦЕССОВ НА ОБЪЕКТЕ КАПИТАЛЬНОГО СТРОИТЕЛЬСТВА: КОМПЛЕКСНАЯ МЕХАНИЗАЦИЯ Лещинский А. В., Вербицкий Г. М., Шишкин Е.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64" y="3356992"/>
            <a:ext cx="2333200"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53244" y="3960032"/>
            <a:ext cx="6480720" cy="230832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Лещинский А. В.</a:t>
            </a:r>
            <a:r>
              <a:rPr lang="ru-RU" sz="1200" b="1" i="1" dirty="0"/>
              <a:t> </a:t>
            </a:r>
            <a:r>
              <a:rPr lang="ru-RU" sz="1200" b="1" dirty="0"/>
              <a:t> Организация технологических процессов на объекте капитального строительства: комплексная механизация : учебное пособие для СПО / А. В. Лещинский, Г. М. Вербицкий, Е. А. Шишкин. — 2-е изд., испр. и доп. — Москва : Издательство Юрайт, </a:t>
            </a:r>
            <a:r>
              <a:rPr lang="ru-RU" sz="1200" b="1" dirty="0" smtClean="0"/>
              <a:t>2023.</a:t>
            </a:r>
            <a:r>
              <a:rPr lang="ru-RU" sz="1200" b="1" dirty="0"/>
              <a:t> — 231 с. — (Профессиональное образование). </a:t>
            </a:r>
            <a:endParaRPr lang="ru-RU" sz="1200" b="1" dirty="0" smtClean="0"/>
          </a:p>
          <a:p>
            <a:pPr algn="just"/>
            <a:endParaRPr lang="ru-RU" sz="1200" dirty="0"/>
          </a:p>
          <a:p>
            <a:pPr algn="just"/>
            <a:r>
              <a:rPr lang="ru-RU" sz="1200" dirty="0"/>
              <a:t>В учебном пособии рассмотрены особенности строительных объектов на примере автомобильных дорог, работ при их возведении и технологии их выполнения. Особое внимание уделяется задачам организации механизированных работ прогрессивным методами с оптимизацией их параметров. Контрольные вопросы для самопроверки, расположенные в конце книги, помогут студентам лучше усвоить материалы учебного пособия.</a:t>
            </a:r>
          </a:p>
        </p:txBody>
      </p:sp>
    </p:spTree>
    <p:extLst>
      <p:ext uri="{BB962C8B-B14F-4D97-AF65-F5344CB8AC3E}">
        <p14:creationId xmlns:p14="http://schemas.microsoft.com/office/powerpoint/2010/main" val="3375375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27784" y="4096987"/>
            <a:ext cx="6336704" cy="2308324"/>
          </a:xfrm>
          <a:prstGeom prst="rect">
            <a:avLst/>
          </a:prstGeom>
        </p:spPr>
        <p:txBody>
          <a:bodyPr wrap="square">
            <a:spAutoFit/>
          </a:bodyPr>
          <a:lstStyle/>
          <a:p>
            <a:pPr algn="just"/>
            <a:r>
              <a:rPr lang="ru-RU" sz="1200" b="1" dirty="0"/>
              <a:t>Фокин С.В. Инженерное обустройство территорий : учебное пособие / С.В. Фокин, О.Н. Шпортько. — Москва : КноРус, 2019. — 380 с</a:t>
            </a:r>
            <a:r>
              <a:rPr lang="ru-RU" sz="1200" b="1" dirty="0" smtClean="0"/>
              <a:t>.</a:t>
            </a:r>
          </a:p>
          <a:p>
            <a:pPr algn="just"/>
            <a:endParaRPr lang="ru-RU" sz="1200" dirty="0"/>
          </a:p>
          <a:p>
            <a:pPr algn="just"/>
            <a:r>
              <a:rPr lang="ru-RU" sz="1200" dirty="0"/>
              <a:t>Города и поселки строятся на площади, которую характеризуют определенные условия: рельеф, уровень грунтовых вод, возможность затопления паводковыми водами и т.д. Средства инженерного обустройства позволяют сделать территорию площади наиболее пригодной для строительства и эксплуатации архитектурных сооружений. В учебном пособии рассматриваются способы и технологии инженерного обустройства территорий: мелиоративные работы, орошение, рекультивация земель, агролесомелиорация, защитное лесоразведение, озеленение, строительство дорог и др.</a:t>
            </a:r>
          </a:p>
        </p:txBody>
      </p:sp>
      <p:pic>
        <p:nvPicPr>
          <p:cNvPr id="6148" name="Picture 4" descr="Инженерное обустройство территор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58" y="3717032"/>
            <a:ext cx="2254930" cy="302248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627784" y="882012"/>
            <a:ext cx="6413656" cy="193899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Лебедев В. М. Технология и механизация процессов городского строительства и хозяйства : учебное пособие / В. М. Лебедев. — Москва : ИНФРА-М, </a:t>
            </a:r>
            <a:r>
              <a:rPr lang="ru-RU" sz="1200" b="1" dirty="0" smtClean="0"/>
              <a:t>2022. </a:t>
            </a:r>
            <a:r>
              <a:rPr lang="ru-RU" sz="1200" b="1" dirty="0"/>
              <a:t>— </a:t>
            </a:r>
            <a:r>
              <a:rPr lang="ru-RU" sz="1200" b="1" dirty="0" smtClean="0"/>
              <a:t>330 </a:t>
            </a:r>
            <a:r>
              <a:rPr lang="ru-RU" sz="1200" b="1" dirty="0"/>
              <a:t>с. — (Среднее профессиональное образование</a:t>
            </a:r>
            <a:r>
              <a:rPr lang="ru-RU" sz="1200" b="1" dirty="0" smtClean="0"/>
              <a:t>).</a:t>
            </a:r>
          </a:p>
          <a:p>
            <a:pPr algn="just"/>
            <a:endParaRPr lang="ru-RU" sz="1200" b="1" dirty="0"/>
          </a:p>
          <a:p>
            <a:pPr algn="just"/>
            <a:r>
              <a:rPr lang="ru-RU" sz="1200" dirty="0"/>
              <a:t>В учебном пособии изложены сведения о строительных машинах и механизмах, технологии и механизации погрузочно-разгрузочных, земляных работ, возведении бетонных и железобетонных конструкций, монтаже строительных конструкций, возведении многоэтажных кирпичных зданий и выполнении кровельных работ. В приложениях приведены технические характеристики строительной техники и монтажных приспособлений.</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58" y="273050"/>
            <a:ext cx="2254930" cy="308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347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Обложка книги ПОДЪЕМНО-ТРАНСПОРТНЫЕ, СТРОИТЕЛЬНЫЕ, ДОРОЖНЫЕ МАШИНЫ И ОБОРУДОВАНИЕ Лещинский А.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2" y="1484784"/>
            <a:ext cx="2668459"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93074" y="1078174"/>
            <a:ext cx="6299405" cy="4616648"/>
          </a:xfrm>
          <a:prstGeom prst="rect">
            <a:avLst/>
          </a:prstGeom>
        </p:spPr>
        <p:txBody>
          <a:bodyPr wrap="square">
            <a:spAutoFit/>
          </a:bodyPr>
          <a:lstStyle/>
          <a:p>
            <a:pPr algn="just"/>
            <a:r>
              <a:rPr lang="ru-RU" sz="1200" b="1" dirty="0"/>
              <a:t>Лещинский, А. В.  Подъемно-транспортные, строительные, дорожные машины и оборудование : учебное пособие для СПО / А. В. Лещинский. — 2-е изд., доп. — Москва : Издательство Юрайт, 2023. — 270 с. — (Профессиональное образование</a:t>
            </a:r>
            <a:r>
              <a:rPr lang="ru-RU" sz="1200" b="1" dirty="0" smtClean="0"/>
              <a:t>).</a:t>
            </a:r>
          </a:p>
          <a:p>
            <a:pPr algn="just"/>
            <a:endParaRPr lang="ru-RU" sz="1200" dirty="0"/>
          </a:p>
          <a:p>
            <a:pPr algn="just"/>
            <a:r>
              <a:rPr lang="ru-RU" sz="1200" dirty="0"/>
              <a:t>В курсе представлен обзор основных машин, применяемых при сооружении водохозяйственных объектов, добыче полезных ископаемых, строительстве автомобильных дорог, газо- и нефтепроводов, промышленных и коммунальных сооружений. Кратко рассмотрены механические передачи, детали передач и специальные узлы и детали грузоподъемных машин. Представлены основные сведения о машинах для земляных работ, поскольку эти работы по своему удельному весу в общих объемах строительных работ являются наиболее массовыми и трудоемкими. Рассмотрены уплотняющие машины, необходимые для уплотнения грунтов при возведении насыпей автомобильных дорог, железнодорожных магистралей, при укладке аэродромных покрытий и др. Большое внимание уделено грузоподъемным машинам, широко используемым для выполнения строительно-монтажных работ в гражданском, промышленном и энергетическом строительстве. Представлены машины для бурения шпуров, скважин и ям в грунтах и скальных породах, а также машины и оборудования для сооружения свайных фундаментов. Отражены основы рациональной эксплуатации машин и оборудования — организация своевременного проведения профилактических и ремонтных работ без существенного отвлечения машин от производства</a:t>
            </a:r>
            <a:r>
              <a:rPr lang="ru-RU" dirty="0"/>
              <a:t>. </a:t>
            </a:r>
          </a:p>
        </p:txBody>
      </p:sp>
    </p:spTree>
    <p:extLst>
      <p:ext uri="{BB962C8B-B14F-4D97-AF65-F5344CB8AC3E}">
        <p14:creationId xmlns:p14="http://schemas.microsoft.com/office/powerpoint/2010/main" val="3661181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446317"/>
            <a:ext cx="7992888" cy="1446550"/>
          </a:xfrm>
          <a:prstGeom prst="rect">
            <a:avLst/>
          </a:prstGeom>
        </p:spPr>
        <p:txBody>
          <a:bodyPr wrap="square">
            <a:spAutoFit/>
          </a:bodyPr>
          <a:lstStyle/>
          <a:p>
            <a:pPr algn="ctr"/>
            <a:r>
              <a:rPr lang="ru-RU" sz="4400" b="1" dirty="0"/>
              <a:t>ОП.08 </a:t>
            </a:r>
            <a:endParaRPr lang="ru-RU" sz="4400" b="1" dirty="0" smtClean="0"/>
          </a:p>
          <a:p>
            <a:pPr algn="ctr"/>
            <a:r>
              <a:rPr lang="ru-RU" sz="4400" b="1" dirty="0" smtClean="0"/>
              <a:t>ПРОЕКТНО-СМЕТНОЕ ДЕЛО</a:t>
            </a:r>
            <a:endParaRPr lang="ru-RU" sz="4400" dirty="0"/>
          </a:p>
        </p:txBody>
      </p:sp>
    </p:spTree>
    <p:extLst>
      <p:ext uri="{BB962C8B-B14F-4D97-AF65-F5344CB8AC3E}">
        <p14:creationId xmlns:p14="http://schemas.microsoft.com/office/powerpoint/2010/main" val="4266053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36/1836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37" y="237262"/>
            <a:ext cx="2160240" cy="30532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785" y="687090"/>
            <a:ext cx="6480720" cy="193899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Либерман И. А. Техническое нормирование, оплата труда и проектно-сметное дело в строительстве : учебник / И. А. Либерман. — Москва : ИНФРА-М, 2022. — 400 с. — (Среднее профессиональное образование</a:t>
            </a:r>
            <a:r>
              <a:rPr lang="ru-RU" sz="1200" b="1" dirty="0" smtClean="0"/>
              <a:t>).</a:t>
            </a:r>
          </a:p>
          <a:p>
            <a:pPr algn="just"/>
            <a:endParaRPr lang="ru-RU" sz="1200" dirty="0"/>
          </a:p>
          <a:p>
            <a:pPr algn="just"/>
            <a:r>
              <a:rPr lang="ru-RU" sz="1200" dirty="0"/>
              <a:t>Рассмотрены основные теоретические, методические и практические положения дисциплины на базе ее учебной программы для среднего профессионального образования. Тем не менее учебник может быть использован студентами других учебных заведений, а также руководителями и специалистами производственно-технических служб заказчиков (инвесторов), строительных и проектных организаций.</a:t>
            </a:r>
          </a:p>
        </p:txBody>
      </p:sp>
      <p:pic>
        <p:nvPicPr>
          <p:cNvPr id="4" name="Picture 2" descr="Обложка книги СМЕТНОЕ ДЕЛО И ЦЕНООБРАЗОВАНИЕ В СТРОИТЕЛЬСТВЕ Кукота А. В., Одинцова Н. П.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2370777"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97525" y="4058920"/>
            <a:ext cx="6552728" cy="193899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Кукота А. В.</a:t>
            </a:r>
            <a:r>
              <a:rPr lang="ru-RU" sz="1200" b="1" i="1" dirty="0"/>
              <a:t> </a:t>
            </a:r>
            <a:r>
              <a:rPr lang="ru-RU" sz="1200" b="1" dirty="0"/>
              <a:t> Сметное дело и ценообразование в строительстве : учебное пособие для СПО / А. В. Кукота, Н. П. Одинцова. — 2-е изд., перераб. и доп. — Москва : Издательство Юрайт, </a:t>
            </a:r>
            <a:r>
              <a:rPr lang="ru-RU" sz="1200" b="1" dirty="0" smtClean="0"/>
              <a:t>2023.</a:t>
            </a:r>
            <a:r>
              <a:rPr lang="ru-RU" sz="1200" b="1" dirty="0"/>
              <a:t> — 201 с. — (Профессиональное образование). </a:t>
            </a:r>
            <a:endParaRPr lang="ru-RU" sz="1200" b="1" dirty="0" smtClean="0"/>
          </a:p>
          <a:p>
            <a:pPr algn="just"/>
            <a:endParaRPr lang="ru-RU" sz="1200" b="1" dirty="0"/>
          </a:p>
          <a:p>
            <a:pPr algn="just"/>
            <a:r>
              <a:rPr lang="ru-RU" sz="1200" dirty="0"/>
              <a:t>В учебном пособии рассмотрены основные принципы и особенности ценообразования в строительстве, виды проектно-сметной документации, вопросы методологии определения цены на строительную продукцию, систематизированы действующие правила подсчета объемов строительных работ для составления сметной документации.</a:t>
            </a:r>
          </a:p>
        </p:txBody>
      </p:sp>
    </p:spTree>
    <p:extLst>
      <p:ext uri="{BB962C8B-B14F-4D97-AF65-F5344CB8AC3E}">
        <p14:creationId xmlns:p14="http://schemas.microsoft.com/office/powerpoint/2010/main" val="689675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45/1845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209472"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1053767"/>
            <a:ext cx="6628790" cy="1569660"/>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Гаврилов Д. А. </a:t>
            </a:r>
            <a:r>
              <a:rPr lang="ru-RU" sz="1200" b="1" dirty="0" smtClean="0"/>
              <a:t>Проектно - cметное </a:t>
            </a:r>
            <a:r>
              <a:rPr lang="ru-RU" sz="1200" b="1" dirty="0"/>
              <a:t>дело : учебное пособие / Д. А. Гаврилов. – Москва : Альфа – М ; ИНФРА-М, </a:t>
            </a:r>
            <a:r>
              <a:rPr lang="ru-RU" sz="1200" b="1" dirty="0" smtClean="0"/>
              <a:t>2023. </a:t>
            </a:r>
            <a:r>
              <a:rPr lang="ru-RU" sz="1200" b="1" dirty="0"/>
              <a:t>– 352 с. : ил. — (Среднее профессиональное образование</a:t>
            </a:r>
            <a:r>
              <a:rPr lang="ru-RU" sz="1200" b="1" dirty="0" smtClean="0"/>
              <a:t>).</a:t>
            </a:r>
          </a:p>
          <a:p>
            <a:pPr algn="just"/>
            <a:endParaRPr lang="ru-RU" sz="1200" b="1" dirty="0"/>
          </a:p>
          <a:p>
            <a:pPr algn="just"/>
            <a:r>
              <a:rPr lang="ru-RU" sz="1200" dirty="0"/>
              <a:t>Излагаются основы проектно-сметного дела и организации строительного проектирования. Приводятся примеры расчетов и способы составления документов, форм, актов и смет с учетом специфики работ и объектов. Приложения 1—9 содержат формы и образцы необходимой документации. </a:t>
            </a:r>
          </a:p>
        </p:txBody>
      </p:sp>
      <p:pic>
        <p:nvPicPr>
          <p:cNvPr id="4" name="Picture 2" descr="Обложка книги ЭКОНОМИКА ОТРАСЛИ: ЦЕНООБРАЗОВАНИЕ И СМЕТНОЕ ДЕЛО В СТРОИТЕЛЬСТВЕ Под общ. ред. Гумба Х.М.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6992"/>
            <a:ext cx="2411760"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3715052"/>
            <a:ext cx="6624736" cy="2677656"/>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Экономика отрасли: ценообразование и сметное дело в строительстве : учебное пособие для СПО / Х. М. Гумба [и др.] ; под общей редакцией Х. М. Гумба. — 3-е изд., перераб. и доп. — Москва : Издательство Юрайт, </a:t>
            </a:r>
            <a:r>
              <a:rPr lang="ru-RU" sz="1200" b="1" dirty="0" smtClean="0"/>
              <a:t>2023. </a:t>
            </a:r>
            <a:r>
              <a:rPr lang="ru-RU" sz="1200" b="1" dirty="0"/>
              <a:t>— 372 с. — (Профессиональное образование</a:t>
            </a:r>
            <a:r>
              <a:rPr lang="ru-RU" sz="1200" b="1" dirty="0" smtClean="0"/>
              <a:t>).</a:t>
            </a:r>
          </a:p>
          <a:p>
            <a:pPr algn="just"/>
            <a:endParaRPr lang="ru-RU" sz="1200" b="1" dirty="0"/>
          </a:p>
          <a:p>
            <a:pPr algn="just"/>
            <a:r>
              <a:rPr lang="ru-RU" sz="1200" dirty="0"/>
              <a:t>Рассмотрены цели, задачи и методы ценообразования на строительную и проектную продукцию. Представлены основные положения по определению стоимости строительной продукции, методы расчета составляющих стоимости объектов жилищно-гражданского и промышленного назначения. Изложены основы действующей в Российской Федерации системы ценообразования и сметного нормирования в строительстве. Предложена методика определения стоимости проектных работ на основе укрупненных показателей. Особое внимание уделено влиянию договорных отношений на стоимость строительной продукции. </a:t>
            </a:r>
          </a:p>
        </p:txBody>
      </p:sp>
    </p:spTree>
    <p:extLst>
      <p:ext uri="{BB962C8B-B14F-4D97-AF65-F5344CB8AC3E}">
        <p14:creationId xmlns:p14="http://schemas.microsoft.com/office/powerpoint/2010/main" val="1678188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ОРГАНИЗАЦИОННЫЕ ОСНОВЫ СТРОИТЕЛЬНЫХ ПРОЦЕССОВ Гусев Н. И., Кочеткова М. В., Логанина В. И.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2501516" cy="388843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01516" y="1733798"/>
            <a:ext cx="6552728" cy="323165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Гусев Н. И.</a:t>
            </a:r>
            <a:r>
              <a:rPr lang="ru-RU" sz="1200" b="1" i="1" dirty="0"/>
              <a:t> </a:t>
            </a:r>
            <a:r>
              <a:rPr lang="ru-RU" sz="1200" b="1" dirty="0"/>
              <a:t> Организационные основы строительных процессов : учебное пособие / Н. И. Гусев, М. В. Кочеткова, В. И. Логанина. — 2-е изд., перераб. и доп. — Москва : Издательство Юрайт, </a:t>
            </a:r>
            <a:r>
              <a:rPr lang="ru-RU" sz="1200" b="1" dirty="0" smtClean="0"/>
              <a:t>2023.</a:t>
            </a:r>
            <a:r>
              <a:rPr lang="ru-RU" sz="1200" b="1" dirty="0"/>
              <a:t> — 305 с</a:t>
            </a:r>
            <a:r>
              <a:rPr lang="ru-RU" sz="1200" b="1" dirty="0" smtClean="0"/>
              <a:t>.</a:t>
            </a:r>
          </a:p>
          <a:p>
            <a:pPr algn="just"/>
            <a:endParaRPr lang="ru-RU" sz="1200" dirty="0"/>
          </a:p>
          <a:p>
            <a:pPr algn="just"/>
            <a:r>
              <a:rPr lang="ru-RU" sz="1200" dirty="0"/>
              <a:t>В учебном пособии приведена основная документация, регламентирующая выполнение технологических процессов и оплату труда исполнителей. Изложены организационные меры, направленные на улучшение качества строительной продукции. Рассмотрено влияние на технологические процессы некоторых материалов и полуфабрикатов, обладающих изменяющимися во времени физико-механическими свойствами. Представлены некоторые типовые задачи, даны примеры их решения. Содержатся указания по соблюдению требований экологической безопасности и охраны труда. Учебное пособие направлено на развитие у студентов способности проводить предварительное технико-экономическое обоснование проектных расчетов, разрабатывать проектную и рабочую техническую документацию, контролировать соответствие разрабатываемых проектов и технической документации заданию, стандартам, техническим условиям и другим нормативным документам. </a:t>
            </a:r>
          </a:p>
        </p:txBody>
      </p:sp>
    </p:spTree>
    <p:extLst>
      <p:ext uri="{BB962C8B-B14F-4D97-AF65-F5344CB8AC3E}">
        <p14:creationId xmlns:p14="http://schemas.microsoft.com/office/powerpoint/2010/main" val="2817748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541319"/>
            <a:ext cx="8064896" cy="2123658"/>
          </a:xfrm>
          <a:prstGeom prst="rect">
            <a:avLst/>
          </a:prstGeom>
        </p:spPr>
        <p:txBody>
          <a:bodyPr wrap="square">
            <a:spAutoFit/>
          </a:bodyPr>
          <a:lstStyle/>
          <a:p>
            <a:pPr algn="ctr"/>
            <a:r>
              <a:rPr lang="ru-RU" sz="4400" b="1" dirty="0" smtClean="0"/>
              <a:t>ОП.09</a:t>
            </a:r>
          </a:p>
          <a:p>
            <a:pPr algn="ctr"/>
            <a:r>
              <a:rPr lang="ru-RU" sz="4400" b="1" dirty="0" smtClean="0"/>
              <a:t>  </a:t>
            </a:r>
            <a:r>
              <a:rPr lang="ru-RU" sz="4400" b="1" dirty="0"/>
              <a:t>ЭКОНОМИКА </a:t>
            </a:r>
            <a:r>
              <a:rPr lang="ru-RU" sz="4400" b="1" dirty="0" smtClean="0"/>
              <a:t>   ОРГАНИЗАЦИИ</a:t>
            </a:r>
            <a:endParaRPr lang="ru-RU" sz="4400" dirty="0"/>
          </a:p>
        </p:txBody>
      </p:sp>
    </p:spTree>
    <p:extLst>
      <p:ext uri="{BB962C8B-B14F-4D97-AF65-F5344CB8AC3E}">
        <p14:creationId xmlns:p14="http://schemas.microsoft.com/office/powerpoint/2010/main" val="3928854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27546"/>
            <a:ext cx="6624736" cy="2862322"/>
          </a:xfrm>
          <a:prstGeom prst="rect">
            <a:avLst/>
          </a:prstGeom>
        </p:spPr>
        <p:txBody>
          <a:bodyPr wrap="square">
            <a:spAutoFit/>
          </a:bodyPr>
          <a:lstStyle/>
          <a:p>
            <a:pPr algn="just"/>
            <a:r>
              <a:rPr lang="ru-RU" sz="1200" b="1" dirty="0"/>
              <a:t>Экономика организации : учебник для СПО / Е. Н. Клочкова, В. И. Кузнецов, Т. Е. Платонова, Е. С. Дарда ; под редакцией Е. Н. Клочковой. — 2-е изд., перераб. и доп. — Москва : Издательство Юрайт, 2023. — 382 с. — (Профессиональное образование</a:t>
            </a:r>
            <a:r>
              <a:rPr lang="ru-RU" sz="1200" b="1" dirty="0" smtClean="0"/>
              <a:t>).</a:t>
            </a:r>
          </a:p>
          <a:p>
            <a:pPr algn="just"/>
            <a:endParaRPr lang="ru-RU" sz="1200" dirty="0"/>
          </a:p>
          <a:p>
            <a:pPr algn="just"/>
            <a:r>
              <a:rPr lang="ru-RU" sz="1200" dirty="0"/>
              <a:t>В учебнике рассматриваются методологические аспекты статистической и экономической оценки деятельности предприятия в зависимости от комплекса взаимосвязанных факторов и условий функционирования. В издании освещена вся система взаимосвязанных показателей, характеризующая основные области деятельности организаций, представлены методы статистического анализа и оценки финансовых, производственно-экономических результатов деятельности предприятия, выявления факторов, определяющих эффективность работы. Учебник содержит множество конкретных примеров. В конце каждой главы предусмотрены вопросы для самоконтроля, а также практические задания, позволяющие проверить качество усвоения изложенного материала. </a:t>
            </a:r>
          </a:p>
        </p:txBody>
      </p:sp>
      <p:pic>
        <p:nvPicPr>
          <p:cNvPr id="1026" name="Picture 2" descr="Обложка книги ЭКОНОМИКА ОРГАНИЗАЦИИ Клочкова Е. Н., Кузнецов В. И., Платонова Т. Е., Дарда Е. С. ; Под ред. Клочковой Е.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 y="0"/>
            <a:ext cx="2419030" cy="37160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Обложка книги ОСНОВЫ ЭКОНОМИКИ ОРГАНИЗАЦИИ Под ред. Чалдаевой Л. А., Шарковой А.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429000"/>
            <a:ext cx="2664296" cy="36153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3562066"/>
            <a:ext cx="6552728" cy="2677656"/>
          </a:xfrm>
          <a:prstGeom prst="rect">
            <a:avLst/>
          </a:prstGeom>
        </p:spPr>
        <p:txBody>
          <a:bodyPr wrap="square">
            <a:spAutoFit/>
          </a:bodyPr>
          <a:lstStyle/>
          <a:p>
            <a:r>
              <a:rPr lang="ru-RU" sz="1200" b="1" dirty="0"/>
              <a:t>Основы экономики организации : учебник и практикум для СПО / Л. А. Чалдаева [и др.] ; под редакцией Л. А. Чалдаевой, А. В. Шарковой. — 3-е изд., перераб. и доп. — Москва : Издательство Юрайт, 2023. — 344 с. — (Профессиональное образование). </a:t>
            </a:r>
            <a:endParaRPr lang="ru-RU" sz="1200" b="1" dirty="0" smtClean="0"/>
          </a:p>
          <a:p>
            <a:endParaRPr lang="ru-RU" sz="1200" dirty="0"/>
          </a:p>
          <a:p>
            <a:pPr algn="just"/>
            <a:r>
              <a:rPr lang="ru-RU" sz="1200" dirty="0"/>
              <a:t>Курс содержит подробно изложенный материал, который позволит получить целостное представление об устройстве экономики организации и ее роли в экономической системе страны. Изложение классических основ экономической теории сочетается с освещением актуальных проблем управления организацией: инновационно-инвестиционная, социально ответственная деятельность организации и др. Практикум, представленный как задачами с разбором решений, так и многочисленными заданиями для самостоятельного выполнения, позволит развить навыки, необходимые будущему управленцу. </a:t>
            </a:r>
          </a:p>
        </p:txBody>
      </p:sp>
    </p:spTree>
    <p:extLst>
      <p:ext uri="{BB962C8B-B14F-4D97-AF65-F5344CB8AC3E}">
        <p14:creationId xmlns:p14="http://schemas.microsoft.com/office/powerpoint/2010/main" val="411996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3872" y="630453"/>
            <a:ext cx="6506296" cy="2492990"/>
          </a:xfrm>
          <a:prstGeom prst="rect">
            <a:avLst/>
          </a:prstGeom>
        </p:spPr>
        <p:txBody>
          <a:bodyPr wrap="square">
            <a:spAutoFit/>
          </a:bodyPr>
          <a:lstStyle/>
          <a:p>
            <a:pPr algn="just"/>
            <a:r>
              <a:rPr lang="ru-RU" sz="1200" b="1" dirty="0"/>
              <a:t>Грибов В.Д.  Экономика организации (предприятия) : учебник / В.Д. Грибов, В.П. Грузинов, В.А. Кузьменко. — Москва : КноРус, </a:t>
            </a:r>
            <a:r>
              <a:rPr lang="ru-RU" sz="1200" b="1" dirty="0" smtClean="0"/>
              <a:t>2023. </a:t>
            </a:r>
            <a:r>
              <a:rPr lang="ru-RU" sz="1200" b="1" dirty="0"/>
              <a:t>— 407 с. — (Среднее профессиональное образование</a:t>
            </a:r>
            <a:r>
              <a:rPr lang="ru-RU" sz="1200" b="1" dirty="0" smtClean="0"/>
              <a:t>).</a:t>
            </a:r>
          </a:p>
          <a:p>
            <a:pPr algn="just"/>
            <a:endParaRPr lang="ru-RU" sz="1200" dirty="0"/>
          </a:p>
          <a:p>
            <a:pPr algn="just"/>
            <a:r>
              <a:rPr lang="ru-RU" sz="12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a:t>
            </a:r>
            <a:r>
              <a:rPr lang="ru-RU" sz="1200" dirty="0" smtClean="0"/>
              <a:t>основного </a:t>
            </a:r>
            <a:r>
              <a:rPr lang="ru-RU" sz="1200" dirty="0"/>
              <a:t>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pic>
        <p:nvPicPr>
          <p:cNvPr id="3" name="Picture 2" descr="Экономика организации (предприят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0" y="301705"/>
            <a:ext cx="2263120" cy="305483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86940" y="3515096"/>
            <a:ext cx="6577548" cy="3094488"/>
          </a:xfrm>
          <a:prstGeom prst="rect">
            <a:avLst/>
          </a:prstGeom>
        </p:spPr>
        <p:txBody>
          <a:bodyPr wrap="square">
            <a:spAutoFit/>
          </a:bodyPr>
          <a:lstStyle/>
          <a:p>
            <a:pPr algn="just"/>
            <a:r>
              <a:rPr lang="ru-RU" sz="1200" b="1" dirty="0"/>
              <a:t>Основы экономики организации. Практикум : учебное пособие для СПО / Л. А. Чалдаева [и др.] ; под редакцией Л. А. Чалдаевой, А. В. Шарковой. — Москва : Издательство Юрайт, </a:t>
            </a:r>
            <a:r>
              <a:rPr lang="ru-RU" sz="1200" b="1" dirty="0" smtClean="0"/>
              <a:t>2023. </a:t>
            </a:r>
            <a:r>
              <a:rPr lang="ru-RU" sz="1200" b="1" dirty="0"/>
              <a:t>— 299 с. — (Профессиональное образование</a:t>
            </a:r>
            <a:r>
              <a:rPr lang="ru-RU" sz="1200" b="1" dirty="0" smtClean="0"/>
              <a:t>).</a:t>
            </a:r>
          </a:p>
          <a:p>
            <a:pPr algn="just"/>
            <a:endParaRPr lang="ru-RU" sz="1200" dirty="0"/>
          </a:p>
          <a:p>
            <a:pPr algn="just"/>
            <a:r>
              <a:rPr lang="ru-RU" sz="1200" dirty="0"/>
              <a:t>Перед вами Практикум, созданный в помощь для усвоения материала, изложенного в учебнике «Экономика организации» под редакцией профессора Л. А. Чалдаевой и профессора А. В. Шарковой. Оба издания подготовлены одним коллективом авторов. Каждая из 18 глав Практикума содержит введение с кратким изложением теоретического материала, задачи, тесты, практические задания с элементами исследовательского характера, открытые вопросы или вопросы для размышления, ситуационные задания. Особое внимание уделено кейсам и заданиям по работе со справочно-правовыми системами. После каждой главы приводится список нормативных документов и рекомендуемой литературы, позволяющий учащимся выполнить задания, закрепить теоретический материал и приобрести знания, навыки и опыт практического характера. В конце издания даны решения к задачам и ответы к тестам.</a:t>
            </a:r>
          </a:p>
        </p:txBody>
      </p:sp>
      <p:pic>
        <p:nvPicPr>
          <p:cNvPr id="5" name="Picture 4" descr="Обложка книги ОСНОВЫ ЭКОНОМИКИ ОРГАНИЗАЦИИ. ПРАКТИКУМ Под ред. Чалдаевой Л. А., Шарковой А.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664296" cy="368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3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Инженерная граф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2304256" cy="324036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926274"/>
            <a:ext cx="6480721" cy="1477328"/>
          </a:xfrm>
          <a:prstGeom prst="rect">
            <a:avLst/>
          </a:prstGeom>
        </p:spPr>
        <p:txBody>
          <a:bodyPr wrap="square">
            <a:spAutoFit/>
          </a:bodyPr>
          <a:lstStyle/>
          <a:p>
            <a:pPr algn="just"/>
            <a:r>
              <a:rPr lang="ru-RU" sz="1200" b="1" dirty="0"/>
              <a:t>Березина Н. А. Инженерная графика : учебное пособие / Н. А. Березина. – Москва : Альфа-М, НИЦ ИНФРА-М, 2022. — 271 с. — (Среднее профессиональное образование</a:t>
            </a:r>
            <a:r>
              <a:rPr lang="ru-RU" sz="1200" b="1" dirty="0" smtClean="0"/>
              <a:t>).</a:t>
            </a:r>
          </a:p>
          <a:p>
            <a:pPr algn="just"/>
            <a:endParaRPr lang="ru-RU" dirty="0"/>
          </a:p>
          <a:p>
            <a:pPr algn="just"/>
            <a:r>
              <a:rPr lang="ru-RU" sz="1200" dirty="0"/>
              <a:t>Рассматриваются вопросы графического оформления чертежей, схем и печатных плат, даются основы начертательной геометрии, проекционного, технического и строительного черчения.</a:t>
            </a:r>
          </a:p>
        </p:txBody>
      </p:sp>
      <p:pic>
        <p:nvPicPr>
          <p:cNvPr id="4"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11" y="3356992"/>
            <a:ext cx="2395257" cy="366160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3768" y="3373570"/>
            <a:ext cx="6552729" cy="3463821"/>
          </a:xfrm>
          <a:prstGeom prst="rect">
            <a:avLst/>
          </a:prstGeom>
        </p:spPr>
        <p:txBody>
          <a:bodyPr wrap="square">
            <a:spAutoFit/>
          </a:bodyPr>
          <a:lstStyle/>
          <a:p>
            <a:pPr algn="just"/>
            <a:r>
              <a:rPr lang="ru-RU" sz="1200" b="1" dirty="0"/>
              <a:t>Хейфец А. Л.  Инженерная графика для строителей : учебник для СПО / А. Л. Хейфец, В. Н. Васильева, И. В. Буторина. — 2-е изд., перераб. и доп. — Москва : Издательство Юрайт, </a:t>
            </a:r>
            <a:r>
              <a:rPr lang="ru-RU" sz="1200" b="1" dirty="0" smtClean="0"/>
              <a:t>2023. </a:t>
            </a:r>
            <a:r>
              <a:rPr lang="ru-RU" sz="1200" b="1" dirty="0"/>
              <a:t>— 258 с. — (Профессиональное образование).</a:t>
            </a:r>
            <a:endParaRPr lang="ru-RU" sz="1200" b="1" dirty="0" smtClean="0"/>
          </a:p>
          <a:p>
            <a:pPr algn="just"/>
            <a:endParaRPr lang="ru-RU" sz="1200" dirty="0"/>
          </a:p>
          <a:p>
            <a:pPr algn="just"/>
            <a:r>
              <a:rPr lang="ru-RU" sz="1200" dirty="0" smtClean="0"/>
              <a:t>Приведенный </a:t>
            </a:r>
            <a:r>
              <a:rPr lang="ru-RU" sz="1200" dirty="0"/>
              <a:t>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Учебник включает теоретический материал, практические рекомендации и примеры для освоения трех разделов курса инженерной графики: перспективы и тени, строительные чертежи гражданского здания, модель и чертеж металлоконструкции фермы.</a:t>
            </a:r>
          </a:p>
        </p:txBody>
      </p:sp>
    </p:spTree>
    <p:extLst>
      <p:ext uri="{BB962C8B-B14F-4D97-AF65-F5344CB8AC3E}">
        <p14:creationId xmlns:p14="http://schemas.microsoft.com/office/powerpoint/2010/main" val="595084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068" y="1033959"/>
            <a:ext cx="6566427" cy="2492990"/>
          </a:xfrm>
          <a:prstGeom prst="rect">
            <a:avLst/>
          </a:prstGeom>
        </p:spPr>
        <p:txBody>
          <a:bodyPr wrap="square">
            <a:spAutoFit/>
          </a:bodyPr>
          <a:lstStyle/>
          <a:p>
            <a:pPr algn="just"/>
            <a:r>
              <a:rPr lang="ru-RU" sz="1200" b="1" dirty="0"/>
              <a:t>Грибов В.Д.  Экономика организации (предприятия). Практикум : учебное пособие / В.Д. Грибов. — Москва : КноРус, 2022. — 196 с. — (Среднее профессиональное образование). </a:t>
            </a:r>
            <a:endParaRPr lang="ru-RU" sz="1200" b="1" dirty="0" smtClean="0"/>
          </a:p>
          <a:p>
            <a:pPr algn="just"/>
            <a:endParaRPr lang="ru-RU" sz="1200" dirty="0"/>
          </a:p>
          <a:p>
            <a:pPr algn="just"/>
            <a:r>
              <a:rPr lang="ru-RU" sz="1200" dirty="0"/>
              <a:t>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endParaRPr lang="ru-RU" sz="1200" dirty="0" smtClean="0"/>
          </a:p>
          <a:p>
            <a:endParaRPr lang="ru-RU" dirty="0"/>
          </a:p>
          <a:p>
            <a:endParaRPr lang="ru-RU" dirty="0"/>
          </a:p>
        </p:txBody>
      </p:sp>
      <p:pic>
        <p:nvPicPr>
          <p:cNvPr id="3" name="Picture 2" descr="Экономика организации (предприятия).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98" y="269858"/>
            <a:ext cx="2308144" cy="30724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1188" y="3903260"/>
            <a:ext cx="6525306" cy="2123658"/>
          </a:xfrm>
          <a:prstGeom prst="rect">
            <a:avLst/>
          </a:prstGeom>
        </p:spPr>
        <p:txBody>
          <a:bodyPr wrap="square">
            <a:spAutoFit/>
          </a:bodyPr>
          <a:lstStyle/>
          <a:p>
            <a:pPr algn="just"/>
            <a:r>
              <a:rPr lang="ru-RU" sz="1200" b="1" dirty="0"/>
              <a:t>Растова Ю.И.  Экономика организации : учебное пособие / Ю.И. Растова, Н.Н. Масино, С.А. Фирсова, А.Д. Шматко. — Москва : КноРус, 2022. — 200 с. — (Среднее профессиональное образование). </a:t>
            </a:r>
            <a:endParaRPr lang="ru-RU" sz="1200" b="1" dirty="0" smtClean="0"/>
          </a:p>
          <a:p>
            <a:pPr algn="just"/>
            <a:endParaRPr lang="ru-RU" sz="1200" dirty="0"/>
          </a:p>
          <a:p>
            <a:pPr algn="just"/>
            <a:r>
              <a:rPr lang="ru-RU" sz="1200" dirty="0"/>
              <a:t>Изложено содержание основных тем программы дисциплины «Основы экономики организации и правового обеспечения профессиональной деятельности». Описываются слагаемые рациональной экономической деятельности организации, типы, формы и методы организации производства, дана типология производственных структур предприятий, изложены основы менеджмента организации. Представлены контрольные вопросы и проверочные тесты по темам.</a:t>
            </a:r>
          </a:p>
        </p:txBody>
      </p:sp>
      <p:pic>
        <p:nvPicPr>
          <p:cNvPr id="2050" name="Picture 2" descr="Экономика организа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98" y="3573016"/>
            <a:ext cx="2308144"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493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220686"/>
            <a:ext cx="7776864" cy="2123658"/>
          </a:xfrm>
          <a:prstGeom prst="rect">
            <a:avLst/>
          </a:prstGeom>
        </p:spPr>
        <p:txBody>
          <a:bodyPr wrap="square">
            <a:spAutoFit/>
          </a:bodyPr>
          <a:lstStyle/>
          <a:p>
            <a:pPr algn="ctr"/>
            <a:r>
              <a:rPr lang="ru-RU" sz="4400" b="1" dirty="0" smtClean="0"/>
              <a:t>ОП.10</a:t>
            </a:r>
          </a:p>
          <a:p>
            <a:pPr algn="ctr"/>
            <a:r>
              <a:rPr lang="ru-RU" sz="4400" b="1" dirty="0" smtClean="0"/>
              <a:t> </a:t>
            </a:r>
            <a:r>
              <a:rPr lang="ru-RU" sz="4400" b="1" dirty="0"/>
              <a:t>БЕЗОПАСНОСТЬ ЖИЗНЕДЕЯТЕЛЬНОСТИ</a:t>
            </a:r>
            <a:endParaRPr lang="ru-RU" sz="4400" dirty="0"/>
          </a:p>
        </p:txBody>
      </p:sp>
    </p:spTree>
    <p:extLst>
      <p:ext uri="{BB962C8B-B14F-4D97-AF65-F5344CB8AC3E}">
        <p14:creationId xmlns:p14="http://schemas.microsoft.com/office/powerpoint/2010/main" val="1707627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8" y="696036"/>
            <a:ext cx="6541814" cy="2308324"/>
          </a:xfrm>
          <a:prstGeom prst="rect">
            <a:avLst/>
          </a:prstGeom>
        </p:spPr>
        <p:txBody>
          <a:bodyPr wrap="square">
            <a:spAutoFit/>
          </a:bodyPr>
          <a:lstStyle/>
          <a:p>
            <a:pPr algn="just"/>
            <a:r>
              <a:rPr lang="ru-RU" sz="1200" b="1" dirty="0"/>
              <a:t>Безопасность жизнедеятельности : учебник и практикум для СПО / С. В. Абрамова [и др.] ; под общей редакцией В. П. Соломина. — Москва : Издательство Юрайт, </a:t>
            </a:r>
            <a:r>
              <a:rPr lang="ru-RU" sz="1200" b="1" dirty="0" smtClean="0"/>
              <a:t>2023. </a:t>
            </a:r>
            <a:r>
              <a:rPr lang="ru-RU" sz="1200" b="1" dirty="0"/>
              <a:t>— 399 с. — (Профессиональное образование</a:t>
            </a:r>
            <a:r>
              <a:rPr lang="ru-RU" sz="1200" b="1" dirty="0" smtClean="0"/>
              <a:t>).</a:t>
            </a:r>
          </a:p>
          <a:p>
            <a:pPr algn="just"/>
            <a:endParaRPr lang="ru-RU" sz="1200" dirty="0"/>
          </a:p>
          <a:p>
            <a:pPr algn="just"/>
            <a:r>
              <a:rPr lang="ru-RU" sz="12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pic>
        <p:nvPicPr>
          <p:cNvPr id="3" name="Picture 2" descr="Обложка книги БЕЗОПАСНОСТЬ ЖИЗНЕДЕЯТЕЛЬНОСТИ Под общ. ред. Соломина В.П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0648"/>
            <a:ext cx="2664296" cy="378567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02006" y="3848668"/>
            <a:ext cx="6634489" cy="2492990"/>
          </a:xfrm>
          <a:prstGeom prst="rect">
            <a:avLst/>
          </a:prstGeom>
        </p:spPr>
        <p:txBody>
          <a:bodyPr wrap="square">
            <a:spAutoFit/>
          </a:bodyPr>
          <a:lstStyle/>
          <a:p>
            <a:pPr algn="just"/>
            <a:r>
              <a:rPr lang="ru-RU" sz="1200" b="1" dirty="0"/>
              <a:t>Беляков Г. И.</a:t>
            </a:r>
            <a:r>
              <a:rPr lang="ru-RU" sz="1200" b="1" i="1" dirty="0"/>
              <a:t> </a:t>
            </a:r>
            <a:r>
              <a:rPr lang="ru-RU" sz="1200" b="1" dirty="0"/>
              <a:t> Основы обеспечения жизнедеятельности и выживание в чрезвычайных ситуациях : учебник для СПО / Г. И. Беляков. — 3-е изд., перераб. и доп. — Москва : Издательство Юрайт, </a:t>
            </a:r>
            <a:r>
              <a:rPr lang="ru-RU" sz="1200" b="1" dirty="0" smtClean="0"/>
              <a:t>2023.</a:t>
            </a:r>
            <a:r>
              <a:rPr lang="ru-RU" sz="1200" b="1" dirty="0"/>
              <a:t> — 354 с. — (Профессиональное образование</a:t>
            </a:r>
            <a:r>
              <a:rPr lang="ru-RU" sz="1200" b="1" dirty="0" smtClean="0"/>
              <a:t>).</a:t>
            </a:r>
          </a:p>
          <a:p>
            <a:pPr algn="just"/>
            <a:endParaRPr lang="ru-RU" sz="1200" dirty="0"/>
          </a:p>
          <a:p>
            <a:pPr algn="just"/>
            <a:r>
              <a:rPr lang="ru-RU" sz="1200" dirty="0"/>
              <a:t>В учебнике рассмотрены организационно-правовые вопросы, производственная санитария, техника безопасности, пожарная безопасность, безопасность в чрезвычайных ситуациях, доврачебная помощь пострадавшим при несчастных случаях. Автор имеет многолетний практический опыт, связанный с надзором и контролем состояния охраны труда на предприятиях, поэтому данный учебник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a:t>
            </a:r>
          </a:p>
        </p:txBody>
      </p:sp>
      <p:pic>
        <p:nvPicPr>
          <p:cNvPr id="5" name="Picture 4" descr="Обложка книги ОСНОВЫ ОБЕСПЕЧЕНИЯ ЖИЗНЕДЕЯТЕЛЬНОСТИ И ВЫЖИВАНИЕ В ЧРЕЗВЫЧАЙНЫХ СИТУАЦИЯХ Беляков Г. И.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50" y="3284984"/>
            <a:ext cx="2686126" cy="368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31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423081"/>
            <a:ext cx="6408712" cy="2677656"/>
          </a:xfrm>
          <a:prstGeom prst="rect">
            <a:avLst/>
          </a:prstGeom>
        </p:spPr>
        <p:txBody>
          <a:bodyPr wrap="square">
            <a:spAutoFit/>
          </a:bodyPr>
          <a:lstStyle/>
          <a:p>
            <a:pPr algn="just"/>
            <a:r>
              <a:rPr lang="ru-RU" sz="1200" b="1" dirty="0"/>
              <a:t>Косолапова Н. В. Безопасность жизнедеятельности : учебник / Н.В. Косолапова, Н.А. Прокопенко. — Москва : КНОРУС, </a:t>
            </a:r>
            <a:r>
              <a:rPr lang="ru-RU" sz="1200" b="1" dirty="0" smtClean="0"/>
              <a:t>2023. </a:t>
            </a:r>
            <a:r>
              <a:rPr lang="ru-RU" sz="1200" b="1" dirty="0"/>
              <a:t>— 192 с. — (Среднее профессиональное образование</a:t>
            </a:r>
            <a:r>
              <a:rPr lang="ru-RU" sz="1200" b="1" dirty="0" smtClean="0"/>
              <a:t>).</a:t>
            </a:r>
          </a:p>
          <a:p>
            <a:pPr algn="just"/>
            <a:endParaRPr lang="ru-RU" sz="1200" dirty="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3" name="Picture 2" descr="Безопасность жизне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29" y="188640"/>
            <a:ext cx="2249931"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5" y="3766782"/>
            <a:ext cx="6408711" cy="2862322"/>
          </a:xfrm>
          <a:prstGeom prst="rect">
            <a:avLst/>
          </a:prstGeom>
        </p:spPr>
        <p:txBody>
          <a:bodyPr wrap="square">
            <a:spAutoFit/>
          </a:bodyPr>
          <a:lstStyle/>
          <a:p>
            <a:pPr algn="just"/>
            <a:r>
              <a:rPr lang="ru-RU" sz="1200" b="1" dirty="0"/>
              <a:t>Микрюков В. Ю. Безопасность жизнедеятельности : учебник / В. Ю. Микрюков. — Москва : Кнорус, </a:t>
            </a:r>
            <a:r>
              <a:rPr lang="ru-RU" sz="1200" b="1" dirty="0" smtClean="0"/>
              <a:t>2023. </a:t>
            </a:r>
            <a:r>
              <a:rPr lang="ru-RU" sz="1200" b="1" dirty="0"/>
              <a:t>— </a:t>
            </a:r>
            <a:r>
              <a:rPr lang="ru-RU" sz="1200" b="1" dirty="0" smtClean="0"/>
              <a:t>282</a:t>
            </a:r>
            <a:r>
              <a:rPr lang="ru-RU" sz="1200" b="1" dirty="0"/>
              <a:t> с. — (Среднее профессиональное образование</a:t>
            </a:r>
            <a:r>
              <a:rPr lang="ru-RU" sz="1200" b="1" dirty="0" smtClean="0"/>
              <a:t>).</a:t>
            </a:r>
          </a:p>
          <a:p>
            <a:pPr algn="just"/>
            <a:endParaRPr lang="ru-RU" sz="1200" dirty="0"/>
          </a:p>
          <a:p>
            <a:pPr algn="just"/>
            <a:r>
              <a:rPr lang="ru-RU" sz="1200" dirty="0" smtClean="0"/>
              <a:t>Состоит </a:t>
            </a:r>
            <a:r>
              <a:rPr lang="ru-RU" sz="1200" dirty="0"/>
              <a:t>из двух разделов: в первом содержатся сведения о единой государственной системе предупреждения и ликвидации чрезвычайных ситуаций в Российской Федерации, об организации гражданской обороны России, оружии массового поражения и защите от него, о защите при чрезвычайных ситуациях природного, техногенного, экологического и социального характера. Во втором разделе приведена информация о составе и организационной структуре Вооруженных Сил Российской Федерации, системе комплектования, управления и руководства ими, воинской обязанности и порядке прохождения военной службы, а также материал по уставам ВС РФ, огневой, строевой и медико-санитарной подготовке.</a:t>
            </a:r>
          </a:p>
        </p:txBody>
      </p:sp>
      <p:pic>
        <p:nvPicPr>
          <p:cNvPr id="5" name="Picture 4" descr="Безопасность жизне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29" y="3501008"/>
            <a:ext cx="224993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795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6317" y="83128"/>
            <a:ext cx="6590179" cy="3416320"/>
          </a:xfrm>
          <a:prstGeom prst="rect">
            <a:avLst/>
          </a:prstGeom>
        </p:spPr>
        <p:txBody>
          <a:bodyPr wrap="square">
            <a:spAutoFit/>
          </a:bodyPr>
          <a:lstStyle/>
          <a:p>
            <a:pPr algn="just"/>
            <a:r>
              <a:rPr lang="ru-RU" sz="1200" b="1" dirty="0"/>
              <a:t>Косолапова Н. В. Безопасность жизнедеятельности. Практикум : учебное пособие / Н. В. Косолапова, Н. А. Прокопенко. — Москва : Кнорус, </a:t>
            </a:r>
            <a:r>
              <a:rPr lang="ru-RU" sz="1200" b="1" dirty="0" smtClean="0"/>
              <a:t>2023. </a:t>
            </a:r>
            <a:r>
              <a:rPr lang="ru-RU" sz="1200" b="1" dirty="0"/>
              <a:t>— </a:t>
            </a:r>
            <a:r>
              <a:rPr lang="ru-RU" sz="1200" b="1" dirty="0" smtClean="0"/>
              <a:t>155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smtClean="0"/>
              <a:t> </a:t>
            </a:r>
            <a:r>
              <a:rPr lang="ru-RU" sz="12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основных способов выполнения искусственного дыхания.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 </a:t>
            </a:r>
          </a:p>
        </p:txBody>
      </p:sp>
      <p:pic>
        <p:nvPicPr>
          <p:cNvPr id="3" name="Picture 2" descr="Безопасность жизнедеятельност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260649"/>
            <a:ext cx="2200452" cy="3096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34441" y="3574473"/>
            <a:ext cx="6539949" cy="2862322"/>
          </a:xfrm>
          <a:prstGeom prst="rect">
            <a:avLst/>
          </a:prstGeom>
        </p:spPr>
        <p:txBody>
          <a:bodyPr wrap="square">
            <a:spAutoFit/>
          </a:bodyPr>
          <a:lstStyle/>
          <a:p>
            <a:pPr algn="just"/>
            <a:r>
              <a:rPr lang="ru-RU" sz="1200" b="1" dirty="0"/>
              <a:t>Обеспечение безопасности при чрезвычайных ситуациях : учебник / В. А. Бондаренко, С. И. Евтушенко, В. А. Лепихова [и др.]. — 2-е изд. — Москва : РИОР : Инфра-М, </a:t>
            </a:r>
            <a:r>
              <a:rPr lang="ru-RU" sz="1200" b="1" dirty="0" smtClean="0"/>
              <a:t>2022. </a:t>
            </a:r>
            <a:r>
              <a:rPr lang="ru-RU" sz="1200" b="1" dirty="0"/>
              <a:t>— 224 с. — (Среднее профессиональное образование</a:t>
            </a:r>
            <a:r>
              <a:rPr lang="ru-RU" sz="1200" b="1" dirty="0" smtClean="0"/>
              <a:t>).</a:t>
            </a:r>
          </a:p>
          <a:p>
            <a:pPr algn="just"/>
            <a:endParaRPr lang="ru-RU" sz="1200" dirty="0"/>
          </a:p>
          <a:p>
            <a:pPr algn="just"/>
            <a:r>
              <a:rPr lang="ru-RU" sz="1200" dirty="0"/>
              <a:t>Учебник составлен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Рассмотрены 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социально-политическим 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 </a:t>
            </a:r>
          </a:p>
        </p:txBody>
      </p:sp>
      <p:pic>
        <p:nvPicPr>
          <p:cNvPr id="5" name="Picture 2" descr="https://znanium.com/cover/1846/18464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642867"/>
            <a:ext cx="2200452" cy="304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422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1187" y="396054"/>
            <a:ext cx="6607196" cy="3416320"/>
          </a:xfrm>
          <a:prstGeom prst="rect">
            <a:avLst/>
          </a:prstGeom>
        </p:spPr>
        <p:txBody>
          <a:bodyPr wrap="square">
            <a:spAutoFit/>
          </a:bodyPr>
          <a:lstStyle/>
          <a:p>
            <a:pPr algn="just"/>
            <a:r>
              <a:rPr lang="ru-RU" sz="1200" b="1" dirty="0"/>
              <a:t>Бондаренко В. А. Безопасность жизнедеятельности. Практикум : учебное пособие / В. А. Бондаренко, С. И. Евтушенко, В. А. Лепихова. – Москва : ИЦ РИОР, НИЦ ИНФРА-М, </a:t>
            </a:r>
            <a:r>
              <a:rPr lang="ru-RU" sz="1200" b="1" dirty="0" smtClean="0"/>
              <a:t>2023. </a:t>
            </a:r>
            <a:r>
              <a:rPr lang="ru-RU" sz="1200" b="1" dirty="0"/>
              <a:t>— 150 с. — (Среднее профессиональное образование</a:t>
            </a:r>
            <a:r>
              <a:rPr lang="ru-RU" sz="1200" b="1" dirty="0" smtClean="0"/>
              <a:t>).</a:t>
            </a:r>
          </a:p>
          <a:p>
            <a:pPr algn="just"/>
            <a:endParaRPr lang="ru-RU" sz="1200" dirty="0"/>
          </a:p>
          <a:p>
            <a:pPr algn="just"/>
            <a:r>
              <a:rPr lang="ru-RU" sz="1200" dirty="0"/>
              <a:t>Учебное пособие подготовлено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(НПИ) им. М.И. Платова. Ранее 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(геологического, гидрологического, метеорологического, техногенного и др.). В целях обеспечения методического единства с теоретической частью курса даны тестовые вопросы по самоконтролю.</a:t>
            </a:r>
            <a:endParaRPr lang="ru-RU" sz="1200" dirty="0" smtClean="0"/>
          </a:p>
          <a:p>
            <a:pPr algn="just"/>
            <a:endParaRPr lang="ru-RU" dirty="0"/>
          </a:p>
          <a:p>
            <a:pPr algn="just"/>
            <a:endParaRPr lang="ru-RU" dirty="0"/>
          </a:p>
        </p:txBody>
      </p:sp>
      <p:pic>
        <p:nvPicPr>
          <p:cNvPr id="3" name="Picture 4" descr="https://znanium.com/cover/1869/18696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32" y="188640"/>
            <a:ext cx="2235626"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1187" y="3534770"/>
            <a:ext cx="6453299" cy="3046988"/>
          </a:xfrm>
          <a:prstGeom prst="rect">
            <a:avLst/>
          </a:prstGeom>
        </p:spPr>
        <p:txBody>
          <a:bodyPr wrap="square">
            <a:spAutoFit/>
          </a:bodyPr>
          <a:lstStyle/>
          <a:p>
            <a:pPr algn="just"/>
            <a:r>
              <a:rPr lang="ru-RU" sz="1200" b="1" dirty="0"/>
              <a:t>Резчиков Е. А.</a:t>
            </a:r>
            <a:r>
              <a:rPr lang="ru-RU" sz="1200" b="1" i="1" dirty="0"/>
              <a:t> </a:t>
            </a:r>
            <a:r>
              <a:rPr lang="ru-RU" sz="1200" b="1" dirty="0"/>
              <a:t> Безопасность жизнедеятельности : учебник для СПО / Е. А. Резчиков, А. В. Рязанцева. — 2-е изд., перераб. и доп. — Москва : Издательство Юрайт, </a:t>
            </a:r>
            <a:r>
              <a:rPr lang="ru-RU" sz="1200" b="1" dirty="0" smtClean="0"/>
              <a:t>2023.</a:t>
            </a:r>
            <a:r>
              <a:rPr lang="ru-RU" sz="1200" b="1" dirty="0"/>
              <a:t> — 639 с. — (Профессиональное образование</a:t>
            </a:r>
            <a:r>
              <a:rPr lang="ru-RU" sz="1200" b="1" dirty="0" smtClean="0"/>
              <a:t>).</a:t>
            </a:r>
          </a:p>
          <a:p>
            <a:pPr algn="just"/>
            <a:endParaRPr lang="ru-RU" sz="1200" dirty="0"/>
          </a:p>
          <a:p>
            <a:pPr algn="just"/>
            <a:r>
              <a:rPr lang="ru-RU" sz="1200" dirty="0"/>
              <a:t>Данный 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В основе структуры курса лежат аксиома «жизнедеятельность человека всегда потенциально опасна» и необходимость сведения этой опасности к минимуму. При 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 В курсе приведены основные положения федеральных законов и других нормативных документов, регламентирующих обеспечение безопасности.</a:t>
            </a:r>
          </a:p>
        </p:txBody>
      </p:sp>
      <p:pic>
        <p:nvPicPr>
          <p:cNvPr id="5" name="Picture 4" descr="Обложка книги БЕЗОПАСНОСТЬ ЖИЗНЕДЕЯТЕЛЬНОСТИ Резчиков Е. А., Рязанцева А.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 y="3284984"/>
            <a:ext cx="2381258" cy="363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040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698171"/>
            <a:ext cx="8424936" cy="3970318"/>
          </a:xfrm>
          <a:prstGeom prst="rect">
            <a:avLst/>
          </a:prstGeom>
        </p:spPr>
        <p:txBody>
          <a:bodyPr wrap="square">
            <a:spAutoFit/>
          </a:bodyPr>
          <a:lstStyle/>
          <a:p>
            <a:pPr algn="ctr"/>
            <a:r>
              <a:rPr lang="ru-RU" sz="3600" b="1" dirty="0"/>
              <a:t>ОП.11 </a:t>
            </a:r>
            <a:endParaRPr lang="ru-RU" sz="3600" b="1" dirty="0" smtClean="0"/>
          </a:p>
          <a:p>
            <a:pPr algn="ctr"/>
            <a:r>
              <a:rPr lang="ru-RU" sz="3600" b="1" dirty="0" smtClean="0"/>
              <a:t>ИНФОРМАЦИОННЫЕ </a:t>
            </a:r>
            <a:r>
              <a:rPr lang="ru-RU" sz="3600" b="1" dirty="0"/>
              <a:t>ТЕХНОЛОГИИ В ПРОФЕССИОНАЛЬНОЙ ДЕЯТЕЛЬНОСТИ/ АДАПТИВНЫЕ ИНФОРМАЦИОННЫЕ ТЕХНОЛОГИИ В ПРОФЕССИОНАЛЬНОЙ ДЕЯТЕЛЬНОСТИ</a:t>
            </a:r>
            <a:endParaRPr lang="ru-RU" sz="3600" dirty="0"/>
          </a:p>
        </p:txBody>
      </p:sp>
    </p:spTree>
    <p:extLst>
      <p:ext uri="{BB962C8B-B14F-4D97-AF65-F5344CB8AC3E}">
        <p14:creationId xmlns:p14="http://schemas.microsoft.com/office/powerpoint/2010/main" val="4180668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Обложка книги ИНФОРМАТИКА И ИНФОРМАЦИОННЫЕ ТЕХНОЛОГИИ  М. В. Гаврилов,  В. А. Климо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3704"/>
            <a:ext cx="2736304" cy="38884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74710" y="655092"/>
            <a:ext cx="6661786" cy="2123658"/>
          </a:xfrm>
          <a:prstGeom prst="rect">
            <a:avLst/>
          </a:prstGeom>
        </p:spPr>
        <p:txBody>
          <a:bodyPr wrap="square">
            <a:spAutoFit/>
          </a:bodyPr>
          <a:lstStyle/>
          <a:p>
            <a:pPr algn="just"/>
            <a:r>
              <a:rPr lang="ru-RU" sz="1200" b="1" dirty="0"/>
              <a:t>Гаврилов М. В.</a:t>
            </a:r>
            <a:r>
              <a:rPr lang="ru-RU" sz="1200" b="1" i="1" dirty="0"/>
              <a:t> </a:t>
            </a:r>
            <a:r>
              <a:rPr lang="ru-RU" sz="1200" b="1" dirty="0"/>
              <a:t> Информатика и информационные технологии : учебник для СПО / М. В. Гаврилов, В. А. Климов. — 5-е изд., перераб. и доп. — Москва : Издательство Юрайт, 2023. — 355 с. — (Профессиональное образование). </a:t>
            </a:r>
            <a:endParaRPr lang="ru-RU" sz="1200" b="1" dirty="0" smtClean="0"/>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a:t>
            </a:r>
          </a:p>
        </p:txBody>
      </p:sp>
      <p:pic>
        <p:nvPicPr>
          <p:cNvPr id="4" name="Picture 2" descr="Информационные технологии в профессиональн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11" y="3682788"/>
            <a:ext cx="2238499"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79122" y="4114282"/>
            <a:ext cx="6552728" cy="2492990"/>
          </a:xfrm>
          <a:prstGeom prst="rect">
            <a:avLst/>
          </a:prstGeom>
        </p:spPr>
        <p:txBody>
          <a:bodyPr wrap="square">
            <a:spAutoFit/>
          </a:bodyPr>
          <a:lstStyle/>
          <a:p>
            <a:pPr algn="just"/>
            <a:r>
              <a:rPr lang="ru-RU" sz="1200" b="1" dirty="0"/>
              <a:t>Филимонова Е. В. Информационные технологии в профессиональной деятельности : учебник / Е. В. Филимонова. — Москва : Юстиция, </a:t>
            </a:r>
            <a:r>
              <a:rPr lang="ru-RU" sz="1200" b="1" dirty="0" smtClean="0"/>
              <a:t>2023. </a:t>
            </a:r>
            <a:r>
              <a:rPr lang="ru-RU" sz="1200" b="1" dirty="0"/>
              <a:t>— 482 с. – (Среднее профессиональное образование</a:t>
            </a:r>
            <a:r>
              <a:rPr lang="ru-RU" sz="1200" b="1" dirty="0" smtClean="0"/>
              <a:t>).</a:t>
            </a:r>
          </a:p>
          <a:p>
            <a:pPr algn="just"/>
            <a:endParaRPr lang="ru-RU" sz="1200" dirty="0"/>
          </a:p>
          <a:p>
            <a:pPr algn="just"/>
            <a:r>
              <a:rPr lang="ru-RU" sz="1200" dirty="0"/>
              <a:t>Предусматривает изучение прикладного программного обеспечения и информационных ресурсов в области профессиональной деятельности (текстовые редакторы, табличные процессоры), а также автоматизированных рабочих мест специалистов и их локальных и отраслевых сетей. Рассматриваются основные принципы, методы и свойства информационных и коммуникационных технологий и их эффективность; интегрированные информационные системы и проблемно-ориентированные пакеты прикладных программ по отраслям и сферам деятельности; информационно-справочные системы и системы прогнозирования.</a:t>
            </a:r>
          </a:p>
        </p:txBody>
      </p:sp>
    </p:spTree>
    <p:extLst>
      <p:ext uri="{BB962C8B-B14F-4D97-AF65-F5344CB8AC3E}">
        <p14:creationId xmlns:p14="http://schemas.microsoft.com/office/powerpoint/2010/main" val="1606737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548680"/>
            <a:ext cx="6408712" cy="2308324"/>
          </a:xfrm>
          <a:prstGeom prst="rect">
            <a:avLst/>
          </a:prstGeom>
        </p:spPr>
        <p:txBody>
          <a:bodyPr wrap="square">
            <a:spAutoFit/>
          </a:bodyPr>
          <a:lstStyle/>
          <a:p>
            <a:pPr algn="just"/>
            <a:r>
              <a:rPr lang="ru-RU" sz="1200" b="1" dirty="0"/>
              <a:t>Прохорский Г. В. Информационные технологии в архитектуре и строительстве : учебное пособие / Г. В. Прохорский. — Москва : КноРус, </a:t>
            </a:r>
            <a:r>
              <a:rPr lang="ru-RU" sz="1200" b="1" dirty="0" smtClean="0"/>
              <a:t>2023. </a:t>
            </a:r>
            <a:r>
              <a:rPr lang="ru-RU" sz="1200" b="1" dirty="0"/>
              <a:t>— </a:t>
            </a:r>
            <a:r>
              <a:rPr lang="ru-RU" sz="1200" b="1" dirty="0" smtClean="0"/>
              <a:t>247</a:t>
            </a:r>
            <a:r>
              <a:rPr lang="ru-RU" sz="1200" b="1" dirty="0"/>
              <a:t> с. – (Среднее профессиональное 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p>
        </p:txBody>
      </p:sp>
      <p:pic>
        <p:nvPicPr>
          <p:cNvPr id="3" name="Picture 2" descr="Информационные технологии в архитектуре и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5688"/>
            <a:ext cx="2304256" cy="31813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6992"/>
            <a:ext cx="2411760" cy="348316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3712190"/>
            <a:ext cx="6408712" cy="2862322"/>
          </a:xfrm>
          <a:prstGeom prst="rect">
            <a:avLst/>
          </a:prstGeom>
        </p:spPr>
        <p:txBody>
          <a:bodyPr wrap="square">
            <a:spAutoFit/>
          </a:bodyPr>
          <a:lstStyle/>
          <a:p>
            <a:pPr algn="just"/>
            <a:r>
              <a:rPr lang="ru-RU" sz="1200" b="1" dirty="0"/>
              <a:t>Хейфец А. Л.  Инженерная графика для строителей : учебник для СПО / А. Л. Хейфец, В. Н. Васильева, И. В. Буторина. — 2-е изд., перераб. и доп. — Москва : Издательство Юрайт, </a:t>
            </a:r>
            <a:r>
              <a:rPr lang="ru-RU" sz="1200" b="1" dirty="0" smtClean="0"/>
              <a:t>2023. </a:t>
            </a:r>
            <a:r>
              <a:rPr lang="ru-RU" sz="1200" b="1" dirty="0"/>
              <a:t>— 258 с. — (Профессиональное образование</a:t>
            </a:r>
            <a:r>
              <a:rPr lang="ru-RU" sz="1200" b="1" dirty="0" smtClean="0"/>
              <a:t>).</a:t>
            </a:r>
          </a:p>
          <a:p>
            <a:pPr algn="just"/>
            <a:endParaRPr lang="ru-RU" sz="1200" dirty="0"/>
          </a:p>
          <a:p>
            <a:pPr algn="just"/>
            <a:r>
              <a:rPr lang="ru-RU" sz="1200" dirty="0"/>
              <a:t>Приведенный 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a:t>
            </a:r>
          </a:p>
        </p:txBody>
      </p:sp>
    </p:spTree>
    <p:extLst>
      <p:ext uri="{BB962C8B-B14F-4D97-AF65-F5344CB8AC3E}">
        <p14:creationId xmlns:p14="http://schemas.microsoft.com/office/powerpoint/2010/main" val="1672115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97239"/>
            <a:ext cx="6548834" cy="3231654"/>
          </a:xfrm>
          <a:prstGeom prst="rect">
            <a:avLst/>
          </a:prstGeom>
        </p:spPr>
        <p:txBody>
          <a:bodyPr wrap="square">
            <a:spAutoFit/>
          </a:bodyPr>
          <a:lstStyle/>
          <a:p>
            <a:pPr algn="just"/>
            <a:r>
              <a:rPr lang="ru-RU" sz="1200" b="1" dirty="0"/>
              <a:t>Организационное и правовое обеспечение информационной безопасности : учебник и практикум для СПО / Т. А. Полякова, А. А. Стрельцов, С. Г. Чубукова, В. А. Ниесов ; ответственный редактор Т. А. Полякова, А. А. Стрельцов. — Москва : Издательство Юрайт, </a:t>
            </a:r>
            <a:r>
              <a:rPr lang="ru-RU" sz="1200" b="1" dirty="0" smtClean="0"/>
              <a:t>2023.</a:t>
            </a:r>
            <a:r>
              <a:rPr lang="ru-RU" sz="1200" b="1" dirty="0"/>
              <a:t> — 325 с. — (Профессиональное образование</a:t>
            </a:r>
            <a:r>
              <a:rPr lang="ru-RU" sz="1200" b="1" dirty="0" smtClean="0"/>
              <a:t>).</a:t>
            </a:r>
          </a:p>
          <a:p>
            <a:pPr algn="just"/>
            <a:endParaRPr lang="ru-RU" sz="1200" b="1" dirty="0"/>
          </a:p>
          <a:p>
            <a:pPr algn="just"/>
            <a:r>
              <a:rPr lang="ru-RU" sz="1200" dirty="0"/>
              <a:t>В учебнике изложены общие теоретический и методологический подходы к формированию правового и организационного обеспечений информационной безопасности человека, общества и государства. Подробно освещены основные институты правового обеспечений информационной безопасности: правовые режимы защиты информации, государственной, служебной и коммерческой тайн, персональных данных, юридической ответственности за правонарушения в области информационной безопасности, а также структура организационного обеспечения информационной безопасности. Рассмотрены проблемы формирования правового режима международной информационной безопасности. Значительное внимание уделено организационным аспектам управления защитой информационных систем. </a:t>
            </a:r>
          </a:p>
        </p:txBody>
      </p:sp>
      <p:pic>
        <p:nvPicPr>
          <p:cNvPr id="3" name="Picture 6" descr="Обложка книги ОРГАНИЗАЦИОННОЕ И ПРАВОВОЕ ОБЕСПЕЧЕНИЕ ИНФОРМАЦИОННОЙ БЕЗОПАСНОСТИ Полякова Т. А., Стрельцов А. А., Чубукова С. Г., Ниесов В. А. ; Отв. ред. Полякова Т. А., Стрельцов А.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736304" cy="381642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93942" y="3852081"/>
            <a:ext cx="6485353" cy="2677656"/>
          </a:xfrm>
          <a:prstGeom prst="rect">
            <a:avLst/>
          </a:prstGeom>
        </p:spPr>
        <p:txBody>
          <a:bodyPr wrap="square">
            <a:spAutoFit/>
          </a:bodyPr>
          <a:lstStyle/>
          <a:p>
            <a:pPr algn="just"/>
            <a:r>
              <a:rPr lang="x-none" sz="1200" b="1"/>
              <a:t>Куприянов Д. В. Информационное обеспечение профессиональной деятельности : учебник и практикум для СПО / Д. В. Куприянов. — М</a:t>
            </a:r>
            <a:r>
              <a:rPr lang="ru-RU" sz="1200" b="1" dirty="0"/>
              <a:t>осква</a:t>
            </a:r>
            <a:r>
              <a:rPr lang="x-none" sz="1200" b="1"/>
              <a:t>: Издательство Юрайт, 20</a:t>
            </a:r>
            <a:r>
              <a:rPr lang="ru-RU" sz="1200" b="1" dirty="0" smtClean="0"/>
              <a:t>23</a:t>
            </a:r>
            <a:r>
              <a:rPr lang="x-none" sz="1200" b="1" smtClean="0"/>
              <a:t>. </a:t>
            </a:r>
            <a:r>
              <a:rPr lang="x-none" sz="1200" b="1"/>
              <a:t>— 255 с. — (Профессиональное образование). </a:t>
            </a:r>
            <a:endParaRPr lang="ru-RU" sz="1200" b="1" dirty="0" smtClean="0"/>
          </a:p>
          <a:p>
            <a:pPr algn="just"/>
            <a:endParaRPr lang="ru-RU" sz="1200" dirty="0"/>
          </a:p>
          <a:p>
            <a:pPr algn="just"/>
            <a:r>
              <a:rPr lang="ru-RU" sz="1200" dirty="0"/>
              <a:t>Книга была, есть и остается основным источником знаний и основным средством научных коммуникаций. Но как найти нужные и наиболее значимые источники информации? Как быть в курсе последних достижений в научной деятельности? Это не самоучитель, но книга для работы в классе. Многие вопросы в ней только обозначаются, а не расписываются детально, и автор делает это осознанно, ставя целью научить студента работать с книгой, со справочными системами, с ресурсами Интернета. Учебник направлен на решение практических, важных для каждого современного профессионала задач. В нем присутствует комплекс заданий и упражнений, способствующий лучшему усвоению знаний учащимся.</a:t>
            </a:r>
          </a:p>
        </p:txBody>
      </p:sp>
      <p:pic>
        <p:nvPicPr>
          <p:cNvPr id="5" name="Picture 2" descr="Обложка книги ИНФОРМАЦИОННОЕ ОБЕСПЕЧЕНИЕ ПРОФЕССИОНАЛЬНОЙ ДЕЯТЕЛЬНОСТИ Куприянов Д.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8894"/>
            <a:ext cx="2415654" cy="361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600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64603" y="1912566"/>
            <a:ext cx="6552728" cy="3455720"/>
          </a:xfrm>
          <a:prstGeom prst="rect">
            <a:avLst/>
          </a:prstGeom>
        </p:spPr>
        <p:txBody>
          <a:bodyPr wrap="square">
            <a:spAutoFit/>
          </a:bodyPr>
          <a:lstStyle/>
          <a:p>
            <a:pPr algn="just"/>
            <a:r>
              <a:rPr lang="ru-RU" sz="1200" b="1" dirty="0"/>
              <a:t>Вышнепольский И. С.  Техническое черчение : учебник для СПО / И. С. Вышнепольский. — 10-е изд., перераб. и доп. — Москва : Издательство Юрайт, </a:t>
            </a:r>
            <a:r>
              <a:rPr lang="ru-RU" sz="1200" b="1" dirty="0" smtClean="0"/>
              <a:t>2023. </a:t>
            </a:r>
            <a:r>
              <a:rPr lang="ru-RU" sz="1200" b="1" dirty="0"/>
              <a:t>— 319 с. — (Профессиональное образование). </a:t>
            </a:r>
            <a:endParaRPr lang="ru-RU" sz="1200" b="1" dirty="0" smtClean="0"/>
          </a:p>
          <a:p>
            <a:endParaRPr lang="ru-RU" sz="1200" dirty="0"/>
          </a:p>
          <a:p>
            <a:pPr algn="just"/>
            <a:r>
              <a:rPr lang="ru-RU" sz="1200" dirty="0"/>
              <a:t>В учебнике изложены основы геометрического и проекционного черчения, рассмотрены вопросы выполнения и чтения машиностроительных чертежей и схем. Издание содержит краткое изложение теории и упражнения по основным вопросам технического черчения: оформлению чертежей, геометрическим построениям, выполнению и чтению чертежей в системе прямоугольных и аксонометрических проекций, по сечениям и разрезам, по всем вопросам рабочих чертежей и эскизов деталей, изображению и обозначению резьб, правилам вычерчивания зубчатых колес и других изделий, по сборочным чертежам и схемам. Учебник неоднократно издавался не только на русском, но и на многих иностранных языках. При переиздании в учебник вносились изменения, связанные с изменением стандартов Единой системы конструкторской документации (ЕСКД), перерабатывались отдельные параграфы, поэтому учебник соответствует современным требованиям и является одним из лучших среди подобных.</a:t>
            </a:r>
          </a:p>
        </p:txBody>
      </p:sp>
      <p:pic>
        <p:nvPicPr>
          <p:cNvPr id="4" name="Picture 4" descr="Техническое черчение 10-е изд., пер. и доп. Учебник для СП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4824"/>
            <a:ext cx="2288651" cy="352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750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нформатика и информационные технологии в профессиональн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8640"/>
            <a:ext cx="2184177"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9134" y="477940"/>
            <a:ext cx="6485351" cy="2492990"/>
          </a:xfrm>
          <a:prstGeom prst="rect">
            <a:avLst/>
          </a:prstGeom>
        </p:spPr>
        <p:txBody>
          <a:bodyPr wrap="square">
            <a:spAutoFit/>
          </a:bodyPr>
          <a:lstStyle/>
          <a:p>
            <a:pPr algn="just"/>
            <a:r>
              <a:rPr lang="ru-RU" sz="1200" b="1" dirty="0"/>
              <a:t>Прохорский Г. В. Информатика и информационные технологии в профессиональной деятельности : учебное пособие / Г. В. Прохорский. — Москва : КноРус, </a:t>
            </a:r>
            <a:r>
              <a:rPr lang="ru-RU" sz="1200" b="1" dirty="0" smtClean="0"/>
              <a:t>2023. </a:t>
            </a:r>
            <a:r>
              <a:rPr lang="ru-RU" sz="1200" b="1" dirty="0"/>
              <a:t>— 271 с. – (Среднее профессиональное образование</a:t>
            </a:r>
            <a:r>
              <a:rPr lang="ru-RU" sz="1200" b="1" dirty="0" smtClean="0"/>
              <a:t>).</a:t>
            </a:r>
          </a:p>
          <a:p>
            <a:pPr algn="just"/>
            <a:endParaRPr lang="ru-RU" sz="1200" dirty="0"/>
          </a:p>
          <a:p>
            <a:pPr algn="just"/>
            <a:r>
              <a:rPr lang="ru-RU" sz="1200" dirty="0"/>
              <a:t>Посвящено изучению принципов построения и методов работы с информационными технологиями и системами, используемыми в различных областях профессиональной деятельности. В курсе рассматриваются закономерности создания и функционирования информационных систем; основы государственной политики в области информатизации; методы и средства поиска, систематизации и обработки деловой информации. Целью курса является формирование и развитие компетенций студентов в области информатики и современных информационных технологий, используемых в туристической индустрии. </a:t>
            </a:r>
          </a:p>
        </p:txBody>
      </p:sp>
      <p:pic>
        <p:nvPicPr>
          <p:cNvPr id="4" name="Picture 4" descr="Обложка книги ИНФОРМАЦИОННЫЕ ТЕХНОЛОГИИ Советов Б. Я., Цехановский В.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8" y="3212976"/>
            <a:ext cx="2395846" cy="363298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3972748"/>
            <a:ext cx="6408712" cy="2123658"/>
          </a:xfrm>
          <a:prstGeom prst="rect">
            <a:avLst/>
          </a:prstGeom>
        </p:spPr>
        <p:txBody>
          <a:bodyPr wrap="square">
            <a:spAutoFit/>
          </a:bodyPr>
          <a:lstStyle/>
          <a:p>
            <a:pPr algn="just"/>
            <a:r>
              <a:rPr lang="ru-RU" sz="1200" b="1" dirty="0"/>
              <a:t>Советов Б. Я. Информационные технологии : учебник для СПО / Б. Я. Советов, В. В. Цехановский. — 7-е изд., перераб. и доп. — Москва : Издательство Юрайт, </a:t>
            </a:r>
            <a:r>
              <a:rPr lang="ru-RU" sz="1200" b="1" dirty="0" smtClean="0"/>
              <a:t>2023. </a:t>
            </a:r>
            <a:r>
              <a:rPr lang="ru-RU" sz="1200" b="1" dirty="0"/>
              <a:t>— 327 с. - (Профессиональное образование). </a:t>
            </a:r>
            <a:endParaRPr lang="ru-RU" sz="1200" b="1" dirty="0" smtClean="0"/>
          </a:p>
          <a:p>
            <a:pPr algn="just"/>
            <a:endParaRPr lang="ru-RU" sz="1200" b="1" dirty="0"/>
          </a:p>
          <a:p>
            <a:pPr algn="just"/>
            <a:r>
              <a:rPr lang="ru-RU" sz="1200" dirty="0" smtClean="0"/>
              <a:t>В </a:t>
            </a:r>
            <a:r>
              <a:rPr lang="ru-RU" sz="1200" dirty="0"/>
              <a:t>данном учебнике изложены фундаментальные основы информатики в области информационных технологий как составляющие формирования информационного общества. Раскрыты содержание, возможности и области применения базовых и прикладных информационных технологий. Наиболее важным для будущих профессионалов является то, что в учебном издании приведена инструментальная база с раскрытием программных, технических и методических средств информационных технологий.</a:t>
            </a:r>
          </a:p>
        </p:txBody>
      </p:sp>
    </p:spTree>
    <p:extLst>
      <p:ext uri="{BB962C8B-B14F-4D97-AF65-F5344CB8AC3E}">
        <p14:creationId xmlns:p14="http://schemas.microsoft.com/office/powerpoint/2010/main" val="27095769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883" y="1923802"/>
            <a:ext cx="8847117" cy="3046988"/>
          </a:xfrm>
          <a:prstGeom prst="rect">
            <a:avLst/>
          </a:prstGeom>
          <a:noFill/>
        </p:spPr>
        <p:txBody>
          <a:bodyPr wrap="square" rtlCol="0">
            <a:spAutoFit/>
          </a:bodyPr>
          <a:lstStyle/>
          <a:p>
            <a:pPr algn="ctr"/>
            <a:r>
              <a:rPr lang="ru-RU" sz="4800" b="1" dirty="0"/>
              <a:t>ПМ.01 </a:t>
            </a:r>
            <a:endParaRPr lang="ru-RU" sz="4800" b="1" dirty="0" smtClean="0"/>
          </a:p>
          <a:p>
            <a:pPr algn="ctr"/>
            <a:r>
              <a:rPr lang="ru-RU" sz="4800" b="1" dirty="0" smtClean="0"/>
              <a:t> </a:t>
            </a:r>
            <a:r>
              <a:rPr lang="ru-RU" sz="4800" b="1" dirty="0"/>
              <a:t>ПРОЕКТИРОВАНИЕ ГОРОДСКИХ ПУТЕЙ СООБЩЕНИЯ</a:t>
            </a:r>
            <a:endParaRPr lang="ru-RU" sz="4800" dirty="0"/>
          </a:p>
        </p:txBody>
      </p:sp>
    </p:spTree>
    <p:extLst>
      <p:ext uri="{BB962C8B-B14F-4D97-AF65-F5344CB8AC3E}">
        <p14:creationId xmlns:p14="http://schemas.microsoft.com/office/powerpoint/2010/main" val="37313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Обложка книги ИЗЫСКАНИЯ И ПРОЕКТИРОВАНИЕ АВТОМОБИЛЬНЫХ ДОРОГ  Э. Д. Бондарева,  М. П. Клековкин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07" y="-99392"/>
            <a:ext cx="2592288"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92824" y="150125"/>
            <a:ext cx="6671664" cy="3416320"/>
          </a:xfrm>
          <a:prstGeom prst="rect">
            <a:avLst/>
          </a:prstGeom>
        </p:spPr>
        <p:txBody>
          <a:bodyPr wrap="square">
            <a:spAutoFit/>
          </a:bodyPr>
          <a:lstStyle/>
          <a:p>
            <a:pPr algn="just"/>
            <a:r>
              <a:rPr lang="ru-RU" sz="1200" b="1" dirty="0"/>
              <a:t>Бондарева Э. Д.</a:t>
            </a:r>
            <a:r>
              <a:rPr lang="ru-RU" sz="1200" b="1" i="1" dirty="0"/>
              <a:t> </a:t>
            </a:r>
            <a:r>
              <a:rPr lang="ru-RU" sz="1200" b="1" dirty="0"/>
              <a:t> Изыскания и проектирование автомобильных дорог : учебное пособие для СПО / Э. Д. Бондарева, М. П. Клековкина. — 3-е изд., </a:t>
            </a:r>
            <a:r>
              <a:rPr lang="ru-RU" sz="1200" b="1" dirty="0" err="1"/>
              <a:t>испр</a:t>
            </a:r>
            <a:r>
              <a:rPr lang="ru-RU" sz="1200" b="1" dirty="0"/>
              <a:t>. и доп. — Москва : Издательство Юрайт, 2023. — 398 с. — (Профессиональное образование</a:t>
            </a:r>
            <a:r>
              <a:rPr lang="ru-RU" sz="1200" b="1" dirty="0" smtClean="0"/>
              <a:t>).</a:t>
            </a:r>
          </a:p>
          <a:p>
            <a:pPr algn="just"/>
            <a:endParaRPr lang="ru-RU" sz="1200" dirty="0"/>
          </a:p>
          <a:p>
            <a:pPr algn="just"/>
            <a:r>
              <a:rPr lang="ru-RU" sz="1200" dirty="0"/>
              <a:t>В курсе изложены общие теоретические и практические положения, а также нормативные требования проектирования автомобильной дороги. Даны общие сведения об автомобильных дорогах, изложены правила проектирования дороги в плане, продольном и поперечном профилях. Особое внимание уделено вопросам ландшафтно-архитектурного проектирования дороги в плане и продольном профиле. Приведены конструктивные решения по поверхностному водоотводу. Изложены принципы проектирования земляного полотна, методы регулирования водно-теплового режима и оценки устойчивости земляного полотна. Приведены конструктивные решения земляного полотна на слабых грунтах. Большое внимание уделено применению геосинтетических материалов в конструкциях земляного полотна и др. Рассмотрены вопросы проектирования малых мостов и труб, сооружений по обустройству автомобильных дорог, а также правила разработки проектной документации. </a:t>
            </a:r>
          </a:p>
        </p:txBody>
      </p:sp>
      <p:pic>
        <p:nvPicPr>
          <p:cNvPr id="4100" name="Picture 4" descr="Обложка книги ТРАНСПОРТНАЯ ИНФРАСТРУКТУРА  А. И. Солодкий,  А. Э. Горев,  Э. Д. Бондарев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08" y="3314700"/>
            <a:ext cx="2688983" cy="37147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88358" y="3780430"/>
            <a:ext cx="6576129" cy="2769989"/>
          </a:xfrm>
          <a:prstGeom prst="rect">
            <a:avLst/>
          </a:prstGeom>
        </p:spPr>
        <p:txBody>
          <a:bodyPr wrap="square">
            <a:spAutoFit/>
          </a:bodyPr>
          <a:lstStyle/>
          <a:p>
            <a:pPr algn="just"/>
            <a:r>
              <a:rPr lang="ru-RU" sz="1200" b="1" dirty="0"/>
              <a:t>Солодкий А. И.</a:t>
            </a:r>
            <a:r>
              <a:rPr lang="ru-RU" sz="1200" b="1" i="1" dirty="0"/>
              <a:t> </a:t>
            </a:r>
            <a:r>
              <a:rPr lang="ru-RU" sz="1200" b="1" dirty="0"/>
              <a:t> Транспортная инфраструктура : учебник и практикум для СПО / А. И. Солодкий, А. Э. Горев, Э. Д. Бондарева. — 2-е изд., испр. и доп. — Москва : Издательство Юрайт, 2023. — 326 с.— (Профессиональное образование). </a:t>
            </a:r>
            <a:endParaRPr lang="ru-RU" sz="1200" b="1" dirty="0" smtClean="0"/>
          </a:p>
          <a:p>
            <a:pPr algn="just"/>
            <a:endParaRPr lang="ru-RU" sz="1200" dirty="0"/>
          </a:p>
          <a:p>
            <a:pPr algn="just"/>
            <a:r>
              <a:rPr lang="ru-RU" sz="1200" dirty="0"/>
              <a:t>В книге изложены основные теоретические, практические и методические положения, требования нормативных документов, вопросы управления, финансирования, развития и функционирования транспортной инфраструктуры. Дана характеристика инфраструктуры различных видов транспорта. Более детально рассмотрены требования к автомобильным дорогам и городским улицам, к их плану, продольному и поперечному профилям, пересечениям, устройству транспортных развязок, пропускной способности дорог. Приведены подходы к организации пешеходного движения, обустройству автомобильных дорог. Описаны основные элементы инфраструктуры </a:t>
            </a:r>
            <a:r>
              <a:rPr lang="ru-RU" sz="1200" dirty="0" smtClean="0"/>
              <a:t>городского пассажирского </a:t>
            </a:r>
            <a:r>
              <a:rPr lang="ru-RU" sz="1200" dirty="0"/>
              <a:t>транспорта, включая транспортно-пересадочные узлы.</a:t>
            </a:r>
            <a:r>
              <a:rPr lang="ru-RU" dirty="0"/>
              <a:t> </a:t>
            </a:r>
          </a:p>
        </p:txBody>
      </p:sp>
    </p:spTree>
    <p:extLst>
      <p:ext uri="{BB962C8B-B14F-4D97-AF65-F5344CB8AC3E}">
        <p14:creationId xmlns:p14="http://schemas.microsoft.com/office/powerpoint/2010/main" val="122242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znanium.com/cover/1836/18361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00" y="145286"/>
            <a:ext cx="2177851" cy="313969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70068" y="213755"/>
            <a:ext cx="6422413" cy="2677656"/>
          </a:xfrm>
          <a:prstGeom prst="rect">
            <a:avLst/>
          </a:prstGeom>
        </p:spPr>
        <p:txBody>
          <a:bodyPr wrap="square">
            <a:spAutoFit/>
          </a:bodyPr>
          <a:lstStyle/>
          <a:p>
            <a:pPr algn="just"/>
            <a:r>
              <a:rPr lang="ru-RU" sz="1200" b="1" dirty="0"/>
              <a:t>Шведовский П. В. Изыскания и проектирование автомобильных дорог : учебное пособие / П. В. Шведовский, Д. Н. Клебанюк. - Москва ; Вологда : Инфра-Инженерия, 2021. - 616 с. </a:t>
            </a:r>
            <a:endParaRPr lang="ru-RU" sz="1200" b="1" dirty="0" smtClean="0"/>
          </a:p>
          <a:p>
            <a:pPr algn="just"/>
            <a:endParaRPr lang="ru-RU" sz="1200" dirty="0"/>
          </a:p>
          <a:p>
            <a:pPr algn="just"/>
            <a:r>
              <a:rPr lang="ru-RU" sz="1200" dirty="0"/>
              <a:t>Изложены основные теории транспортных потоков и приведены методики расчета движения автомобилей. Особое внимание уделено вопросам проектирования плана, продольного и поперечных профилей автомобильных дорог, а также расчетам дорожных одежд. Рассмотрены вопросы проектирования сооружений дорожного водоотвода, малых водопропускных сооружений, а также основы проектирования пересечений и примыканий автомобильных дорог. Описано ландшафтное проектирование, приведены особенности проектирования автомагистралей, дорог в сложных природных условиях, их обустройства и технических изысканий. Для студентов автомобильно-дорожных </a:t>
            </a:r>
            <a:r>
              <a:rPr lang="ru-RU" sz="1200" dirty="0" smtClean="0"/>
              <a:t>специальностей.</a:t>
            </a:r>
            <a:endParaRPr lang="ru-RU" sz="1200" dirty="0"/>
          </a:p>
        </p:txBody>
      </p:sp>
      <p:pic>
        <p:nvPicPr>
          <p:cNvPr id="2052" name="Picture 4" descr="https://znanium.com/cover/1836/1836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99" y="3501008"/>
            <a:ext cx="2177851" cy="31451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0069" y="4156364"/>
            <a:ext cx="6422412" cy="1938992"/>
          </a:xfrm>
          <a:prstGeom prst="rect">
            <a:avLst/>
          </a:prstGeom>
        </p:spPr>
        <p:txBody>
          <a:bodyPr wrap="square">
            <a:spAutoFit/>
          </a:bodyPr>
          <a:lstStyle/>
          <a:p>
            <a:pPr algn="just"/>
            <a:r>
              <a:rPr lang="ru-RU" sz="1200" b="1" dirty="0"/>
              <a:t>Мытько Л. Р. Автомобильные дороги : учебное пособие / Л. Р. Мытько. - Москва ; Вологда : Инфра-Инженерия, 2021. - 344 с. </a:t>
            </a:r>
            <a:endParaRPr lang="ru-RU" sz="1200" b="1" dirty="0" smtClean="0"/>
          </a:p>
          <a:p>
            <a:pPr algn="just"/>
            <a:endParaRPr lang="ru-RU" sz="1200" dirty="0"/>
          </a:p>
          <a:p>
            <a:pPr algn="just"/>
            <a:r>
              <a:rPr lang="ru-RU" sz="1200" dirty="0"/>
              <a:t>Приведены сведения об основных элементах автомобильных дорог, о методах проектирования плана трассы, построения продольного, поперечною профилей, расчета дорожных одежд и водопропускных труб. Представлены технологические схемы работы бульдозерного, скреперного, экскаваторного звеньев, технологии устройства слоев дорожной одежды. Рассмотрены вопросы содержания автомобильных дорог в зимний период. Для студентов строительных и транспортных направлений подготовки.</a:t>
            </a:r>
          </a:p>
        </p:txBody>
      </p:sp>
    </p:spTree>
    <p:extLst>
      <p:ext uri="{BB962C8B-B14F-4D97-AF65-F5344CB8AC3E}">
        <p14:creationId xmlns:p14="http://schemas.microsoft.com/office/powerpoint/2010/main" val="3157476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роектирование автомобильных дор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48" y="1484784"/>
            <a:ext cx="2687260"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915816" y="2129051"/>
            <a:ext cx="6120680" cy="2677656"/>
          </a:xfrm>
          <a:prstGeom prst="rect">
            <a:avLst/>
          </a:prstGeom>
        </p:spPr>
        <p:txBody>
          <a:bodyPr wrap="square">
            <a:spAutoFit/>
          </a:bodyPr>
          <a:lstStyle/>
          <a:p>
            <a:pPr lvl="0" algn="just"/>
            <a:r>
              <a:rPr lang="ru-RU" sz="1200" b="1" dirty="0">
                <a:solidFill>
                  <a:prstClr val="white"/>
                </a:solidFill>
              </a:rPr>
              <a:t>Красильщиков И.М. Проектирование автомобильных дорог : учебное пособие / И.М. Красильщиков, Л.В. Елизаров. — Москва : КноРус, </a:t>
            </a:r>
            <a:r>
              <a:rPr lang="ru-RU" sz="1200" b="1" dirty="0" smtClean="0">
                <a:solidFill>
                  <a:prstClr val="white"/>
                </a:solidFill>
              </a:rPr>
              <a:t>2022. </a:t>
            </a:r>
            <a:r>
              <a:rPr lang="ru-RU" sz="1200" b="1" dirty="0">
                <a:solidFill>
                  <a:prstClr val="white"/>
                </a:solidFill>
              </a:rPr>
              <a:t>— 215 с. </a:t>
            </a:r>
          </a:p>
          <a:p>
            <a:pPr lvl="0" algn="just"/>
            <a:endParaRPr lang="ru-RU" sz="1200" dirty="0">
              <a:solidFill>
                <a:prstClr val="white"/>
              </a:solidFill>
            </a:endParaRPr>
          </a:p>
          <a:p>
            <a:pPr lvl="0" algn="just"/>
            <a:r>
              <a:rPr lang="ru-RU" sz="1200" dirty="0">
                <a:solidFill>
                  <a:prstClr val="white"/>
                </a:solidFill>
              </a:rPr>
              <a:t>Рассматривается проектирование трассы в плане и продольном профиле, земляного полотна, системы водоотвода, дорожной одежды, оборудования и благоустройства дороги. Излагаются методы определения отверстий водопропускных сооружений на малых водотоках, объемов работ по строительству автомобильной дороги, экономические обоснования выбора варианта дорожной одежды. Особое внимание уделено обеспечению безопасности движения, охране окружающей среды, оформлению проектов. Приводятся сведения об автоматизированном проектировании дорог. Рассмотрен пример проектирования участка дороги и даны методические указания по выполнению курсового проекта.</a:t>
            </a:r>
          </a:p>
        </p:txBody>
      </p:sp>
    </p:spTree>
    <p:extLst>
      <p:ext uri="{BB962C8B-B14F-4D97-AF65-F5344CB8AC3E}">
        <p14:creationId xmlns:p14="http://schemas.microsoft.com/office/powerpoint/2010/main" val="23629080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Обложка книги ИЗЫСКАНИЯ И ПРОЕКТИРОВАНИЕ АВТОМОБИЛЬНЫХ ДОРОГ  Э. Д. Бондарева,  М. П. Клековкин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5" y="-99392"/>
            <a:ext cx="2592288"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79176" y="272955"/>
            <a:ext cx="6757320" cy="3231654"/>
          </a:xfrm>
          <a:prstGeom prst="rect">
            <a:avLst/>
          </a:prstGeom>
        </p:spPr>
        <p:txBody>
          <a:bodyPr wrap="square">
            <a:spAutoFit/>
          </a:bodyPr>
          <a:lstStyle/>
          <a:p>
            <a:pPr algn="just"/>
            <a:r>
              <a:rPr lang="ru-RU" sz="1200" b="1" dirty="0"/>
              <a:t>Бондарева Э. Д.</a:t>
            </a:r>
            <a:r>
              <a:rPr lang="ru-RU" sz="1200" b="1" i="1" dirty="0"/>
              <a:t> </a:t>
            </a:r>
            <a:r>
              <a:rPr lang="ru-RU" sz="1200" b="1" dirty="0"/>
              <a:t> Изыскания и проектирование автомобильных дорог : учебное пособие для СПО / Э. Д. Бондарева, М. П. Клековкина. — 3-е изд., испр. и доп. — Москва : Издательство Юрайт, 2023. — 398 с. — (Профессиональное образование</a:t>
            </a:r>
            <a:r>
              <a:rPr lang="ru-RU" sz="1200" b="1" dirty="0" smtClean="0"/>
              <a:t>).</a:t>
            </a:r>
          </a:p>
          <a:p>
            <a:pPr algn="just"/>
            <a:endParaRPr lang="ru-RU" sz="1200" dirty="0"/>
          </a:p>
          <a:p>
            <a:pPr algn="just"/>
            <a:r>
              <a:rPr lang="ru-RU" sz="1200" dirty="0"/>
              <a:t>В курсе изложены общие теоретические и практические положения, а также нормативные требования проектирования автомобильной дороги. Даны общие сведения об автомобильных дорогах, изложены правила проектирования дороги в плане, продольном и поперечном профилях. Особое внимание уделено вопросам ландшафтно-архитектурного проектирования дороги в плане и продольном профиле. Приведены конструктивные решения по поверхностному водоотводу. Изложены принципы проектирования земляного полотна, методы регулирования водно-теплового режима и оценки устойчивости земляного полотна. Приведены конструктивные решения земляного полотна на слабых грунтах. Большое внимание уделено применению геосинтетических материалов в конструкциях земляного полотна и др. Рассмотрены вопросы проектирования малых мостов и труб, сооружений по обустройству автомобильных дорог, а также правила разработки проектной документации. </a:t>
            </a:r>
          </a:p>
        </p:txBody>
      </p:sp>
      <p:pic>
        <p:nvPicPr>
          <p:cNvPr id="6" name="Picture 2" descr="Обложка книги АРХИТЕКТУРА ТРАНСПОРТНЫХ СООРУЖЕНИЙ Рачкова О. Г.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61" y="3356992"/>
            <a:ext cx="2637964" cy="374441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04002" y="4240155"/>
            <a:ext cx="6732494" cy="1569660"/>
          </a:xfrm>
          <a:prstGeom prst="rect">
            <a:avLst/>
          </a:prstGeom>
        </p:spPr>
        <p:txBody>
          <a:bodyPr wrap="square">
            <a:spAutoFit/>
          </a:bodyPr>
          <a:lstStyle/>
          <a:p>
            <a:pPr algn="just"/>
            <a:r>
              <a:rPr lang="ru-RU" sz="1200" b="1" dirty="0"/>
              <a:t>Рачкова О. Г.  Архитектура транспортных сооружений : учебное пособие для СПО / О. Г. Рачкова. — 2-е изд. — Москва : Издательство Юрайт, </a:t>
            </a:r>
            <a:r>
              <a:rPr lang="ru-RU" sz="1200" b="1" dirty="0" smtClean="0"/>
              <a:t>2023.</a:t>
            </a:r>
            <a:r>
              <a:rPr lang="ru-RU" sz="1200" b="1" dirty="0"/>
              <a:t> — 197 с. — (Профессиональное образование</a:t>
            </a:r>
            <a:r>
              <a:rPr lang="ru-RU" sz="1200" b="1" dirty="0" smtClean="0"/>
              <a:t>).</a:t>
            </a:r>
          </a:p>
          <a:p>
            <a:pPr algn="just"/>
            <a:endParaRPr lang="ru-RU" sz="1200" dirty="0"/>
          </a:p>
          <a:p>
            <a:pPr algn="just"/>
            <a:r>
              <a:rPr lang="ru-RU" sz="1200" dirty="0"/>
              <a:t>В пособии рассматриваются вопросы архитектуры транспортных сооружений — исторические предпосылки развития, классификация, перечень требований к сооружениям данного типа. Также автором затрагиваются архитектурно-конструктивные решения мостов и история развития мостостроения в целом.</a:t>
            </a:r>
          </a:p>
        </p:txBody>
      </p:sp>
    </p:spTree>
    <p:extLst>
      <p:ext uri="{BB962C8B-B14F-4D97-AF65-F5344CB8AC3E}">
        <p14:creationId xmlns:p14="http://schemas.microsoft.com/office/powerpoint/2010/main" val="3845194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068" y="3728852"/>
            <a:ext cx="6494420" cy="2862322"/>
          </a:xfrm>
          <a:prstGeom prst="rect">
            <a:avLst/>
          </a:prstGeom>
        </p:spPr>
        <p:txBody>
          <a:bodyPr wrap="square">
            <a:spAutoFit/>
          </a:bodyPr>
          <a:lstStyle/>
          <a:p>
            <a:pPr algn="just"/>
            <a:r>
              <a:rPr lang="ru-RU" sz="1200" b="1" dirty="0"/>
              <a:t>Немчинов Д. М. Проектирование улиц и дорог населенных пунктов : учебное пособие. В 3 ч. Часть 3. Городской транспорт, улично – дорожная инфраструктура. Нетранспортные вопросы / Д. М. Немчинов. – Москва : Издательство АСВ, 2020. – 254 с. </a:t>
            </a:r>
            <a:endParaRPr lang="ru-RU" sz="1200" b="1" dirty="0" smtClean="0"/>
          </a:p>
          <a:p>
            <a:pPr algn="just"/>
            <a:endParaRPr lang="ru-RU" sz="1200" dirty="0"/>
          </a:p>
          <a:p>
            <a:pPr algn="just"/>
            <a:r>
              <a:rPr lang="ru-RU" sz="1200" dirty="0" smtClean="0"/>
              <a:t>В </a:t>
            </a:r>
            <a:r>
              <a:rPr lang="ru-RU" sz="1200" dirty="0"/>
              <a:t>пособии обобщены и сгруппированы по тематике все современные отечественные положения отраслевых нормативных и методических документов по проблеме проектирования улиц и дорог в городах и населенных пунктах, отражены отечественные и зарубежные тенденции по формированию населенных пунктов, благоприятных для жизни людей. </a:t>
            </a:r>
            <a:r>
              <a:rPr lang="ru-RU" sz="1200" dirty="0" smtClean="0"/>
              <a:t>В </a:t>
            </a:r>
            <a:r>
              <a:rPr lang="ru-RU" sz="1200" dirty="0"/>
              <a:t>части 3 представлены </a:t>
            </a:r>
            <a:r>
              <a:rPr lang="ru-RU" sz="1200" dirty="0" err="1"/>
              <a:t>ма-териалы</a:t>
            </a:r>
            <a:r>
              <a:rPr lang="ru-RU" sz="1200" dirty="0"/>
              <a:t> по вопросам проектирования городского транспорта, транспортно-пересадочных узлов, объектов улично-дорожной инфраструктуры: парковочных пространств, путей пешеходного и велосипедного движения, организации зон транспортной безопасности, решению не-транспортных проблем проектирования улиц и дорог.</a:t>
            </a:r>
          </a:p>
        </p:txBody>
      </p:sp>
      <p:pic>
        <p:nvPicPr>
          <p:cNvPr id="5" name="Рисунок 4" descr="C:\Users\wsm-321-2-01\AppData\Local\Microsoft\Windows\INetCache\Content.Word\image-13-10-22-11-38.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363" y="3544729"/>
            <a:ext cx="2193390" cy="3190107"/>
          </a:xfrm>
          <a:prstGeom prst="rect">
            <a:avLst/>
          </a:prstGeom>
          <a:noFill/>
          <a:ln>
            <a:noFill/>
          </a:ln>
        </p:spPr>
      </p:pic>
      <p:pic>
        <p:nvPicPr>
          <p:cNvPr id="7" name="Рисунок 6" descr="C:\Users\wsm-321-2-01\AppData\Local\Microsoft\Windows\INetCache\Content.Word\image-13-10-22-11-38-2.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1" y="116632"/>
            <a:ext cx="2202592" cy="3240360"/>
          </a:xfrm>
          <a:prstGeom prst="rect">
            <a:avLst/>
          </a:prstGeom>
          <a:noFill/>
          <a:ln>
            <a:noFill/>
          </a:ln>
        </p:spPr>
      </p:pic>
      <p:sp>
        <p:nvSpPr>
          <p:cNvPr id="4" name="Прямоугольник 3"/>
          <p:cNvSpPr/>
          <p:nvPr/>
        </p:nvSpPr>
        <p:spPr>
          <a:xfrm>
            <a:off x="2470067" y="415636"/>
            <a:ext cx="6494421" cy="2492990"/>
          </a:xfrm>
          <a:prstGeom prst="rect">
            <a:avLst/>
          </a:prstGeom>
        </p:spPr>
        <p:txBody>
          <a:bodyPr wrap="square">
            <a:spAutoFit/>
          </a:bodyPr>
          <a:lstStyle/>
          <a:p>
            <a:pPr algn="just"/>
            <a:r>
              <a:rPr lang="ru-RU" sz="1200" b="1" dirty="0"/>
              <a:t>Немчинов Д. М. Проектирование улиц и дорог населенных пунктов : учебное пособие. В 3 ч. Часть 1. Улично – дорожная сеть. Улицы, дороги, автомагистрали городов и населенных пунктов / Д. М. Немчинов. – Москва : Издательство АСВ, 2020. – 280 </a:t>
            </a:r>
            <a:r>
              <a:rPr lang="ru-RU" sz="1200" b="1" dirty="0" smtClean="0"/>
              <a:t>с.</a:t>
            </a:r>
          </a:p>
          <a:p>
            <a:pPr algn="just"/>
            <a:endParaRPr lang="ru-RU" sz="1200" dirty="0"/>
          </a:p>
          <a:p>
            <a:pPr algn="just"/>
            <a:endParaRPr lang="ru-RU" sz="1200" dirty="0"/>
          </a:p>
          <a:p>
            <a:pPr algn="just"/>
            <a:r>
              <a:rPr lang="ru-RU" sz="1200" dirty="0"/>
              <a:t>В пособии обобщены и сгруппированы по тематике все современные отечественные положения отраслевых нормативных и методических документов по проблеме проектирования улиц и дорог в городах и населенных пунктах, отражены отечественные и зарубежные тенденции по формированию населенных пунктов, благоприятных для жизни людей. В части 1 представлены материалы по проектированию улично-дорожной сети, улиц и дорог, автомагистралей. </a:t>
            </a:r>
          </a:p>
        </p:txBody>
      </p:sp>
    </p:spTree>
    <p:extLst>
      <p:ext uri="{BB962C8B-B14F-4D97-AF65-F5344CB8AC3E}">
        <p14:creationId xmlns:p14="http://schemas.microsoft.com/office/powerpoint/2010/main" val="1180857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нженерное обустройство территор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8" y="3501008"/>
            <a:ext cx="2262177"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3847604"/>
            <a:ext cx="6480720" cy="2123658"/>
          </a:xfrm>
          <a:prstGeom prst="rect">
            <a:avLst/>
          </a:prstGeom>
        </p:spPr>
        <p:txBody>
          <a:bodyPr wrap="square">
            <a:spAutoFit/>
          </a:bodyPr>
          <a:lstStyle/>
          <a:p>
            <a:pPr algn="just"/>
            <a:r>
              <a:rPr lang="ru-RU" sz="1200" b="1" dirty="0"/>
              <a:t>Фокин С.В. Инженерное обустройство территорий : учебное пособие / С.В. Фокин, О.Н. Шпортько. — Москва : КноРус, 2019. — 380 с. </a:t>
            </a:r>
            <a:endParaRPr lang="ru-RU" sz="1200" b="1" dirty="0" smtClean="0"/>
          </a:p>
          <a:p>
            <a:pPr algn="just"/>
            <a:endParaRPr lang="ru-RU" sz="1200" b="1" dirty="0"/>
          </a:p>
          <a:p>
            <a:pPr algn="just"/>
            <a:r>
              <a:rPr lang="ru-RU" sz="1200" dirty="0"/>
              <a:t>Города и поселки строятся на площади, которую характеризуют определенные условия: рельеф, уровень грунтовых вод, возможность затопления паводковыми водами и т.д. Средства инженерного обустройства позволяют сделать территорию площади наиболее пригодной для строительства и эксплуатации архитектурных сооружений. В учебном пособии рассматриваются способы и технологии инженерного обустройства территорий: мелиоративные работы, орошение, рекультивация земель, агролесомелиорация, защитное лесоразведение, озеленение, строительство дорог и др.</a:t>
            </a:r>
          </a:p>
        </p:txBody>
      </p:sp>
      <p:pic>
        <p:nvPicPr>
          <p:cNvPr id="4" name="Picture 2" descr="https://znanium.com/cover/1836/18361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88" y="188640"/>
            <a:ext cx="2262177" cy="313969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257109"/>
            <a:ext cx="6480720" cy="2677656"/>
          </a:xfrm>
          <a:prstGeom prst="rect">
            <a:avLst/>
          </a:prstGeom>
        </p:spPr>
        <p:txBody>
          <a:bodyPr wrap="square">
            <a:spAutoFit/>
          </a:bodyPr>
          <a:lstStyle/>
          <a:p>
            <a:pPr algn="just"/>
            <a:r>
              <a:rPr lang="ru-RU" sz="1200" b="1" dirty="0"/>
              <a:t>Шведовский П. В. Изыскания и проектирование автомобильных дорог : учебное пособие / П. В. Шведовский, Д. Н. Клебанюк. - Москва ; Вологда : Инфра-Инженерия, 2021. - 616 с. </a:t>
            </a:r>
            <a:endParaRPr lang="ru-RU" sz="1200" b="1" dirty="0" smtClean="0"/>
          </a:p>
          <a:p>
            <a:pPr algn="just"/>
            <a:endParaRPr lang="ru-RU" sz="1200" b="1" dirty="0"/>
          </a:p>
          <a:p>
            <a:pPr algn="just"/>
            <a:r>
              <a:rPr lang="ru-RU" sz="1200" dirty="0"/>
              <a:t>Изложены основные теории транспортных потоков и приведены методики расчета движения автомобилей. Особое внимание уделено вопросам проектирования плана, продольного и поперечных профилей автомобильных дорог, а также расчетам дорожных одежд. Рассмотрены вопросы проектирования сооружений дорожного водоотвода, малых водопропускных сооружений, а </a:t>
            </a:r>
            <a:r>
              <a:rPr lang="ru-RU" sz="1200" dirty="0" smtClean="0"/>
              <a:t>также </a:t>
            </a:r>
            <a:r>
              <a:rPr lang="ru-RU" sz="1200" dirty="0"/>
              <a:t>основы проектирования пересечений и примыканий автомобильных дорог. Описано ландшафтное проектирование, приведены особенности проектирования автомагистралей, дорог в сложных природных условиях, их обустройства и технических изысканий. Для студентов автомобильно-дорожных </a:t>
            </a:r>
            <a:r>
              <a:rPr lang="ru-RU" sz="1200" dirty="0" smtClean="0"/>
              <a:t>специальностей.</a:t>
            </a:r>
            <a:endParaRPr lang="ru-RU" sz="1200" dirty="0"/>
          </a:p>
        </p:txBody>
      </p:sp>
    </p:spTree>
    <p:extLst>
      <p:ext uri="{BB962C8B-B14F-4D97-AF65-F5344CB8AC3E}">
        <p14:creationId xmlns:p14="http://schemas.microsoft.com/office/powerpoint/2010/main" val="2809108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Проектирование мостовых и строительных конструкц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77" y="3501008"/>
            <a:ext cx="2300568" cy="323470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3684896"/>
            <a:ext cx="6386782" cy="2492990"/>
          </a:xfrm>
          <a:prstGeom prst="rect">
            <a:avLst/>
          </a:prstGeom>
        </p:spPr>
        <p:txBody>
          <a:bodyPr wrap="square">
            <a:spAutoFit/>
          </a:bodyPr>
          <a:lstStyle/>
          <a:p>
            <a:pPr algn="just"/>
            <a:r>
              <a:rPr lang="ru-RU" sz="1200" b="1" dirty="0"/>
              <a:t>Саламахин П.М. Проектирование мостовых и строительных конструкций : учебное пособие / П.М. Саламахин. — Москва : КноРус, 2022. — 402 с. </a:t>
            </a:r>
            <a:endParaRPr lang="ru-RU" sz="1200" b="1" dirty="0" smtClean="0"/>
          </a:p>
          <a:p>
            <a:pPr algn="just"/>
            <a:endParaRPr lang="ru-RU" sz="1200" dirty="0"/>
          </a:p>
          <a:p>
            <a:pPr algn="just"/>
            <a:r>
              <a:rPr lang="ru-RU" sz="1200" dirty="0"/>
              <a:t>Представлена новая методика проектирования центрально- и внецентренно-сжатых элементов различной конструктивной формы из различных материалов, приведены примеры курсовых проектов, методика и примеры проектирования железобетонных и металлических пролетных строений автодорожных мостов, рассмотрены вопросы автоматизации проектирования конструкций, содержит разработанную автором теорию весовой поверхности для изгибаемых строительных конструкций с вытекающими из нее рекомендациями по выбору оптимальных высоты изгибаемых конструкций и уровня расчетных сопротивлений материала в трех различных зонах области их возможных конструктивных решений.</a:t>
            </a:r>
          </a:p>
        </p:txBody>
      </p:sp>
      <p:pic>
        <p:nvPicPr>
          <p:cNvPr id="4" name="Picture 2" descr="Проектирование автомобильных доро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77" y="188640"/>
            <a:ext cx="2270347"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40025" y="595502"/>
            <a:ext cx="6653260" cy="2492990"/>
          </a:xfrm>
          <a:prstGeom prst="rect">
            <a:avLst/>
          </a:prstGeom>
        </p:spPr>
        <p:txBody>
          <a:bodyPr wrap="square">
            <a:spAutoFit/>
          </a:bodyPr>
          <a:lstStyle/>
          <a:p>
            <a:pPr lvl="0" algn="just"/>
            <a:r>
              <a:rPr lang="ru-RU" sz="1200" b="1" dirty="0">
                <a:solidFill>
                  <a:prstClr val="white"/>
                </a:solidFill>
              </a:rPr>
              <a:t>Красильщиков И.М. Проектирование автомобильных дорог : учебное пособие / И.М. Красильщиков, Л.В. Елизаров. — Москва : КноРус, </a:t>
            </a:r>
            <a:r>
              <a:rPr lang="ru-RU" sz="1200" b="1" dirty="0" smtClean="0">
                <a:solidFill>
                  <a:prstClr val="white"/>
                </a:solidFill>
              </a:rPr>
              <a:t>2022. </a:t>
            </a:r>
            <a:r>
              <a:rPr lang="ru-RU" sz="1200" b="1" dirty="0">
                <a:solidFill>
                  <a:prstClr val="white"/>
                </a:solidFill>
              </a:rPr>
              <a:t>— 215 с. </a:t>
            </a:r>
          </a:p>
          <a:p>
            <a:pPr lvl="0" algn="just"/>
            <a:endParaRPr lang="ru-RU" sz="1200" dirty="0">
              <a:solidFill>
                <a:prstClr val="white"/>
              </a:solidFill>
            </a:endParaRPr>
          </a:p>
          <a:p>
            <a:pPr lvl="0" algn="just"/>
            <a:r>
              <a:rPr lang="ru-RU" sz="1200" dirty="0">
                <a:solidFill>
                  <a:prstClr val="white"/>
                </a:solidFill>
              </a:rPr>
              <a:t>Рассматривается проектирование трассы в плане и продольном профиле, земляного полотна, системы водоотвода, дорожной одежды, оборудования и благоустройства дороги. Излагаются методы определения отверстий водопропускных сооружений на малых водотоках, объемов работ по строительству автомобильной дороги, экономические обоснования выбора варианта дорожной одежды. Особое внимание уделено обеспечению безопасности движения, охране окружающей среды, оформлению проектов. Приводятся сведения об автоматизированном проектировании дорог. Рассмотрен пример проектирования участка дороги и даны методические указания по выполнению курсового проекта.</a:t>
            </a:r>
          </a:p>
        </p:txBody>
      </p:sp>
    </p:spTree>
    <p:extLst>
      <p:ext uri="{BB962C8B-B14F-4D97-AF65-F5344CB8AC3E}">
        <p14:creationId xmlns:p14="http://schemas.microsoft.com/office/powerpoint/2010/main" val="763723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721922"/>
            <a:ext cx="7920880" cy="3046988"/>
          </a:xfrm>
          <a:prstGeom prst="rect">
            <a:avLst/>
          </a:prstGeom>
        </p:spPr>
        <p:txBody>
          <a:bodyPr wrap="square">
            <a:spAutoFit/>
          </a:bodyPr>
          <a:lstStyle/>
          <a:p>
            <a:pPr algn="ctr"/>
            <a:r>
              <a:rPr lang="ru-RU" sz="4800" b="1" dirty="0"/>
              <a:t>ПМ.02 </a:t>
            </a:r>
            <a:endParaRPr lang="ru-RU" sz="4800" b="1" dirty="0" smtClean="0"/>
          </a:p>
          <a:p>
            <a:pPr algn="ctr"/>
            <a:r>
              <a:rPr lang="ru-RU" sz="4800" b="1" dirty="0" smtClean="0"/>
              <a:t>СТРОИТЕЛЬСТВО </a:t>
            </a:r>
            <a:r>
              <a:rPr lang="ru-RU" sz="4800" b="1" dirty="0"/>
              <a:t>ГОРОДСКИХ ПУТЕЙ СООБЩЕНИЯ</a:t>
            </a:r>
            <a:endParaRPr lang="ru-RU" sz="4800" dirty="0"/>
          </a:p>
        </p:txBody>
      </p:sp>
    </p:spTree>
    <p:extLst>
      <p:ext uri="{BB962C8B-B14F-4D97-AF65-F5344CB8AC3E}">
        <p14:creationId xmlns:p14="http://schemas.microsoft.com/office/powerpoint/2010/main" val="243659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48197"/>
            <a:ext cx="7920880" cy="1446550"/>
          </a:xfrm>
          <a:prstGeom prst="rect">
            <a:avLst/>
          </a:prstGeom>
        </p:spPr>
        <p:txBody>
          <a:bodyPr wrap="square">
            <a:spAutoFit/>
          </a:bodyPr>
          <a:lstStyle/>
          <a:p>
            <a:pPr algn="ctr"/>
            <a:r>
              <a:rPr lang="ru-RU" sz="4400" b="1" dirty="0" smtClean="0"/>
              <a:t>ОП.02</a:t>
            </a:r>
          </a:p>
          <a:p>
            <a:pPr algn="ctr"/>
            <a:r>
              <a:rPr lang="ru-RU" sz="4400" b="1" dirty="0" smtClean="0"/>
              <a:t> </a:t>
            </a:r>
            <a:r>
              <a:rPr lang="ru-RU" sz="4400" b="1" dirty="0"/>
              <a:t>ТЕХНИЧЕСКАЯ МЕХАНИКА</a:t>
            </a:r>
            <a:endParaRPr lang="ru-RU" sz="4400" dirty="0"/>
          </a:p>
        </p:txBody>
      </p:sp>
    </p:spTree>
    <p:extLst>
      <p:ext uri="{BB962C8B-B14F-4D97-AF65-F5344CB8AC3E}">
        <p14:creationId xmlns:p14="http://schemas.microsoft.com/office/powerpoint/2010/main" val="26806566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Строительство автомобильных дор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63" y="135681"/>
            <a:ext cx="2304255" cy="301698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65779" y="300251"/>
            <a:ext cx="6326701" cy="2677656"/>
          </a:xfrm>
          <a:prstGeom prst="rect">
            <a:avLst/>
          </a:prstGeom>
        </p:spPr>
        <p:txBody>
          <a:bodyPr wrap="square">
            <a:spAutoFit/>
          </a:bodyPr>
          <a:lstStyle/>
          <a:p>
            <a:pPr algn="just"/>
            <a:r>
              <a:rPr lang="ru-RU" sz="1200" b="1" dirty="0"/>
              <a:t>Строительство автомобильных дорог : учебник / под ред. В.В. Ушакова и В.М. Ольховикова.- 2-е изд., стер.- Москва : Кнорус, 2022.- 572 с</a:t>
            </a:r>
            <a:r>
              <a:rPr lang="ru-RU" sz="1200" b="1" dirty="0" smtClean="0"/>
              <a:t>.</a:t>
            </a:r>
          </a:p>
          <a:p>
            <a:pPr algn="just"/>
            <a:endParaRPr lang="ru-RU" sz="1200" b="1" dirty="0"/>
          </a:p>
          <a:p>
            <a:pPr algn="just"/>
            <a:r>
              <a:rPr lang="ru-RU" sz="1200" dirty="0"/>
              <a:t>Представлены необходимые для студентов сведения, касающиеся организации работ и технологии строительства всех элементов современной автомобильной дороги, включая земляное полотно, водопропускные трубы, дорожную одежду. Отмечены характерные особенности работы каждого элемента дороги и научно обоснованы технологические приемы строительства. Рассмотрены вопросы организации работы производственных предприятий в условиях линейного дорожного строительства. Содержит передовые технологии и инженерные решения, нашедшие практическое применение в отечественной и мировой практике за последние 20 лет. Серьезное внимание уделено современным скоростным методам строительства, экологии, методам контроля качества.</a:t>
            </a:r>
          </a:p>
        </p:txBody>
      </p:sp>
      <p:pic>
        <p:nvPicPr>
          <p:cNvPr id="6" name="Picture 4" descr="Обложка книги ТРАНСПОРТНАЯ ИНФРАСТРУКТУРА  А. И. Солодкий,  А. Э. Горев,  Э. Д. Бондарев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65" y="2996952"/>
            <a:ext cx="2754387" cy="409924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58819" y="3575713"/>
            <a:ext cx="6577678" cy="2769989"/>
          </a:xfrm>
          <a:prstGeom prst="rect">
            <a:avLst/>
          </a:prstGeom>
        </p:spPr>
        <p:txBody>
          <a:bodyPr wrap="square">
            <a:spAutoFit/>
          </a:bodyPr>
          <a:lstStyle/>
          <a:p>
            <a:pPr algn="just"/>
            <a:r>
              <a:rPr lang="ru-RU" sz="1200" b="1" dirty="0"/>
              <a:t>Солодкий А. И.</a:t>
            </a:r>
            <a:r>
              <a:rPr lang="ru-RU" sz="1200" b="1" i="1" dirty="0"/>
              <a:t> </a:t>
            </a:r>
            <a:r>
              <a:rPr lang="ru-RU" sz="1200" b="1" dirty="0"/>
              <a:t> Транспортная инфраструктура : учебник и практикум для СПО / А. И. Солодкий, А. Э. Горев, Э. Д. Бондарева. — 2-е изд., испр. и доп. — Москва : Издательство Юрайт, 2023. — 326 с.— (Профессиональное образование). </a:t>
            </a:r>
            <a:endParaRPr lang="ru-RU" sz="1200" b="1" dirty="0" smtClean="0"/>
          </a:p>
          <a:p>
            <a:pPr algn="just"/>
            <a:endParaRPr lang="ru-RU" sz="1200" dirty="0"/>
          </a:p>
          <a:p>
            <a:pPr algn="just"/>
            <a:r>
              <a:rPr lang="ru-RU" sz="1200" dirty="0"/>
              <a:t>В книге изложены основные теоретические, практические и методические положения, требования нормативных документов, вопросы управления, финансирования, развития и функционирования транспортной инфраструктуры. Дана характеристика инфраструктуры различных видов транспорта. Более детально рассмотрены требования к автомобильным дорогам и городским улицам, к их плану, продольному и поперечному профилям, пересечениям, устройству транспортных развязок, пропускной способности дорог. Приведены подходы к организации пешеходного движения, обустройству автомобильных дорог. Описаны основные элементы инфраструктуры </a:t>
            </a:r>
            <a:r>
              <a:rPr lang="ru-RU" sz="1200" dirty="0" smtClean="0"/>
              <a:t>городского пассажирского </a:t>
            </a:r>
            <a:r>
              <a:rPr lang="ru-RU" sz="1200" dirty="0"/>
              <a:t>транспорта, включая транспортно-пересадочные узлы.</a:t>
            </a:r>
            <a:r>
              <a:rPr lang="ru-RU" dirty="0"/>
              <a:t> </a:t>
            </a:r>
          </a:p>
        </p:txBody>
      </p:sp>
    </p:spTree>
    <p:extLst>
      <p:ext uri="{BB962C8B-B14F-4D97-AF65-F5344CB8AC3E}">
        <p14:creationId xmlns:p14="http://schemas.microsoft.com/office/powerpoint/2010/main" val="1569062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Обложка книги ОРГАНИЗАЦИЯ ТЕХНОЛОГИЧЕСКИХ ПРОЦЕССОВ НА ОБЪЕКТЕ КАПИТАЛЬНОГО СТРОИТЕЛЬСТВА: КОМПЛЕКСНАЯ МЕХАНИЗАЦИЯ Лещинский А. В., Вербицкий Г. М., Шишкин Е.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 y="-99392"/>
            <a:ext cx="2451609" cy="35433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55776" y="380010"/>
            <a:ext cx="6408712" cy="2308324"/>
          </a:xfrm>
          <a:prstGeom prst="rect">
            <a:avLst/>
          </a:prstGeom>
        </p:spPr>
        <p:txBody>
          <a:bodyPr wrap="square">
            <a:spAutoFit/>
          </a:bodyPr>
          <a:lstStyle/>
          <a:p>
            <a:pPr algn="just"/>
            <a:r>
              <a:rPr lang="ru-RU" sz="1200" b="1" dirty="0"/>
              <a:t>Лещинский А. В.</a:t>
            </a:r>
            <a:r>
              <a:rPr lang="ru-RU" sz="1200" b="1" i="1" dirty="0"/>
              <a:t> </a:t>
            </a:r>
            <a:r>
              <a:rPr lang="ru-RU" sz="1200" b="1" dirty="0"/>
              <a:t> Организация технологических процессов на объекте капитального строительства: комплексная механизация : учебное пособие для СПО / А. В. Лещинский, Г. М. Вербицкий, Е. А. Шишкин. — 2-е изд., испр. и доп. — Москва : Издательство Юрайт, </a:t>
            </a:r>
            <a:r>
              <a:rPr lang="ru-RU" sz="1200" b="1" dirty="0" smtClean="0"/>
              <a:t>2023.</a:t>
            </a:r>
            <a:r>
              <a:rPr lang="ru-RU" sz="1200" b="1" dirty="0"/>
              <a:t> — 231 с. — (Профессиональное образование</a:t>
            </a:r>
            <a:r>
              <a:rPr lang="ru-RU" sz="1200" b="1" dirty="0" smtClean="0"/>
              <a:t>).</a:t>
            </a:r>
          </a:p>
          <a:p>
            <a:pPr algn="just"/>
            <a:endParaRPr lang="ru-RU" sz="1200" dirty="0"/>
          </a:p>
          <a:p>
            <a:pPr algn="just"/>
            <a:r>
              <a:rPr lang="ru-RU" sz="1200" dirty="0"/>
              <a:t>В учебном пособии рассмотрены особенности строительных объектов на примере автомобильных дорог, работ при их возведении и технологии их выполнения. Особое внимание уделяется задачам организации механизированных работ прогрессивным методами с оптимизацией их параметров. Контрольные вопросы для самопроверки, расположенные в конце книги, помогут студентам лучше усвоить материалы учебного пособия.</a:t>
            </a:r>
          </a:p>
        </p:txBody>
      </p:sp>
      <p:pic>
        <p:nvPicPr>
          <p:cNvPr id="4" name="Picture 4" descr="https://znanium.com/cover/1836/1836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99" y="3443908"/>
            <a:ext cx="2177851" cy="32022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5" y="4156364"/>
            <a:ext cx="6336705" cy="1938992"/>
          </a:xfrm>
          <a:prstGeom prst="rect">
            <a:avLst/>
          </a:prstGeom>
        </p:spPr>
        <p:txBody>
          <a:bodyPr wrap="square">
            <a:spAutoFit/>
          </a:bodyPr>
          <a:lstStyle/>
          <a:p>
            <a:pPr algn="just"/>
            <a:r>
              <a:rPr lang="ru-RU" sz="1200" b="1" dirty="0"/>
              <a:t>Мытько Л. Р. Автомобильные дороги : учебное пособие / Л. Р. Мытько. - Москва ; Вологда : Инфра-Инженерия, 2021. - 344 с. </a:t>
            </a:r>
            <a:endParaRPr lang="ru-RU" sz="1200" b="1" dirty="0" smtClean="0"/>
          </a:p>
          <a:p>
            <a:pPr algn="just"/>
            <a:endParaRPr lang="ru-RU" sz="1200" dirty="0"/>
          </a:p>
          <a:p>
            <a:pPr algn="just"/>
            <a:r>
              <a:rPr lang="ru-RU" sz="1200" dirty="0"/>
              <a:t>Приведены сведения об основных элементах автомобильных дорог, о методах проектирования плана трассы, построения продольного, поперечною профилей, расчета дорожных одежд и водопропускных труб. Представлены технологические схемы работы бульдозерного, скреперного, экскаваторного звеньев, технологии устройства слоев дорожной одежды. Рассмотрены вопросы содержания автомобильных дорог в зимний период. Для студентов строительных и транспортных направлений подготовки.</a:t>
            </a:r>
          </a:p>
        </p:txBody>
      </p:sp>
    </p:spTree>
    <p:extLst>
      <p:ext uri="{BB962C8B-B14F-4D97-AF65-F5344CB8AC3E}">
        <p14:creationId xmlns:p14="http://schemas.microsoft.com/office/powerpoint/2010/main" val="38268075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znanium.com/cover/1112/11129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86" y="188640"/>
            <a:ext cx="2213477"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05694" y="534390"/>
            <a:ext cx="6458794" cy="2123658"/>
          </a:xfrm>
          <a:prstGeom prst="rect">
            <a:avLst/>
          </a:prstGeom>
        </p:spPr>
        <p:txBody>
          <a:bodyPr wrap="square">
            <a:spAutoFit/>
          </a:bodyPr>
          <a:lstStyle/>
          <a:p>
            <a:pPr algn="just"/>
            <a:r>
              <a:rPr lang="ru-RU" sz="1200" b="1" dirty="0"/>
              <a:t>Бабаскин Ю. Г. Строительство земляного полотна автомобильных дорог : учебное пособие / Ю. Г. Бабаскин. — Москва : НИЦ ИНФРА-М, 2022. — 333 с</a:t>
            </a:r>
            <a:r>
              <a:rPr lang="ru-RU" sz="1200" b="1" dirty="0" smtClean="0"/>
              <a:t>.</a:t>
            </a:r>
          </a:p>
          <a:p>
            <a:pPr algn="just"/>
            <a:endParaRPr lang="ru-RU" sz="1200" b="1" dirty="0"/>
          </a:p>
          <a:p>
            <a:pPr algn="just"/>
            <a:r>
              <a:rPr lang="ru-RU" sz="1200" dirty="0"/>
              <a:t>Содержит основные разделы технологии строительства земляного полотна. Изложены общие сведения о земляном полотне, описаны работы, выполняемые в подготовительный период, при устройстве дренажных сооружений и водопропускных труб. Особое внимание уделено перераспределению земляных масс и выполнению основных работ по возведению насыпи и устройству выемки. Раскрыты вопросы строительства земляного полотна в сложных геологических условиях и в зимний период. Рассмотрены особенности контроля качества и организации земляных работ. </a:t>
            </a:r>
          </a:p>
        </p:txBody>
      </p:sp>
      <p:pic>
        <p:nvPicPr>
          <p:cNvPr id="13316" name="Picture 4" descr="https://znanium.com/cover/1284/12846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74" y="3573016"/>
            <a:ext cx="2213477" cy="31729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05694" y="4203864"/>
            <a:ext cx="6458794" cy="1938992"/>
          </a:xfrm>
          <a:prstGeom prst="rect">
            <a:avLst/>
          </a:prstGeom>
        </p:spPr>
        <p:txBody>
          <a:bodyPr wrap="square">
            <a:spAutoFit/>
          </a:bodyPr>
          <a:lstStyle/>
          <a:p>
            <a:pPr algn="just"/>
            <a:r>
              <a:rPr lang="ru-RU" sz="1200" b="1" dirty="0"/>
              <a:t>Бабаскин Ю. Г. Технология строительства дорог. Практикум : учебное пособие / Ю.Г. Бабаскин, И.И. Леонович. — </a:t>
            </a:r>
            <a:r>
              <a:rPr lang="ru-RU" sz="1200" b="1" dirty="0" smtClean="0"/>
              <a:t>Москва </a:t>
            </a:r>
            <a:r>
              <a:rPr lang="ru-RU" sz="1200" b="1" dirty="0"/>
              <a:t>: ИНФРА-М, 2021. — 429 с</a:t>
            </a:r>
            <a:r>
              <a:rPr lang="ru-RU" sz="1200" b="1" dirty="0" smtClean="0"/>
              <a:t>.</a:t>
            </a:r>
          </a:p>
          <a:p>
            <a:pPr algn="just"/>
            <a:endParaRPr lang="ru-RU" sz="1200" dirty="0"/>
          </a:p>
          <a:p>
            <a:pPr algn="just"/>
            <a:r>
              <a:rPr lang="ru-RU" sz="1200" dirty="0"/>
              <a:t>Пособие содержит 36 практических работ по основным разделам курса «Технология строительства дорог». Каждая работа включает краткое изложение теоретического материала по рассматриваемой теме, исходные данные (для 25 вариантов) и пример выполнения работы. Материал изложен системно, благодаря чему обеспечивается последовательное изучение студентами технологического процесса строительства автомобильных дорог. Для студентов строительных специальностей.</a:t>
            </a:r>
          </a:p>
        </p:txBody>
      </p:sp>
    </p:spTree>
    <p:extLst>
      <p:ext uri="{BB962C8B-B14F-4D97-AF65-F5344CB8AC3E}">
        <p14:creationId xmlns:p14="http://schemas.microsoft.com/office/powerpoint/2010/main" val="38031105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нженерное обустройство территор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59" y="116632"/>
            <a:ext cx="2262177"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29445" y="463228"/>
            <a:ext cx="6381804" cy="2123658"/>
          </a:xfrm>
          <a:prstGeom prst="rect">
            <a:avLst/>
          </a:prstGeom>
        </p:spPr>
        <p:txBody>
          <a:bodyPr wrap="square">
            <a:spAutoFit/>
          </a:bodyPr>
          <a:lstStyle/>
          <a:p>
            <a:pPr algn="just"/>
            <a:r>
              <a:rPr lang="ru-RU" sz="1200" b="1" dirty="0"/>
              <a:t>Фокин С.В. Инженерное обустройство территорий : учебное пособие / С.В. Фокин, О.Н. Шпортько. — Москва : КноРус, 2019. — 380 с. </a:t>
            </a:r>
            <a:endParaRPr lang="ru-RU" sz="1200" b="1" dirty="0" smtClean="0"/>
          </a:p>
          <a:p>
            <a:pPr algn="just"/>
            <a:endParaRPr lang="ru-RU" sz="1200" b="1" dirty="0"/>
          </a:p>
          <a:p>
            <a:pPr algn="just"/>
            <a:r>
              <a:rPr lang="ru-RU" sz="1200" dirty="0"/>
              <a:t>Города и поселки строятся на площади, которую характеризуют определенные условия: рельеф, уровень грунтовых вод, возможность затопления паводковыми водами и т.д. Средства инженерного обустройства позволяют сделать территорию площади наиболее пригодной для строительства и эксплуатации архитектурных сооружений. В учебном пособии рассматриваются способы и технологии инженерного обустройства территорий: мелиоративные работы, орошение, рекультивация земель, агролесомелиорация, защитное лесоразведение, озеленение, строительство дорог и др.</a:t>
            </a:r>
          </a:p>
        </p:txBody>
      </p:sp>
      <p:pic>
        <p:nvPicPr>
          <p:cNvPr id="14338" name="Picture 2" descr="https://znanium.com/cover/1683/1683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73016"/>
            <a:ext cx="2238261" cy="311695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29445" y="3823854"/>
            <a:ext cx="6381804" cy="2492990"/>
          </a:xfrm>
          <a:prstGeom prst="rect">
            <a:avLst/>
          </a:prstGeom>
        </p:spPr>
        <p:txBody>
          <a:bodyPr wrap="square">
            <a:spAutoFit/>
          </a:bodyPr>
          <a:lstStyle/>
          <a:p>
            <a:pPr algn="just"/>
            <a:r>
              <a:rPr lang="ru-RU" sz="1200" b="1" dirty="0"/>
              <a:t>Ананьев В. П. Специальная инженерная геология : учебник / В.П. Ананьев, А.Д. Потапов, Н.А. Филькин. — Москва : ИНФРА-М, 2021. — 263 с</a:t>
            </a:r>
            <a:r>
              <a:rPr lang="ru-RU" sz="1200" b="1" dirty="0" smtClean="0"/>
              <a:t>.</a:t>
            </a:r>
          </a:p>
          <a:p>
            <a:pPr algn="just"/>
            <a:endParaRPr lang="ru-RU" sz="1200" dirty="0"/>
          </a:p>
          <a:p>
            <a:pPr algn="just"/>
            <a:r>
              <a:rPr lang="ru-RU" sz="1200" dirty="0"/>
              <a:t>В учебнике приведены наиболее важные характеристики грунтов, особенности влияния геологических процессов на принятие проектных решений по возведению линейных сооружений, технологиям их возведения в различных геологических условиях, предотвращению воздействия негативных процессов на эксплуатацию дорог и аэродромов. Рассмотрены принципы организации и проведения инженерно-геологических изысканий для дорожного строительства, описаны методы изыскания для различных стадий жизненного цикла проектов дорог и аэродромов. Учебник дает необходимую основу для последующего освоения специальных дорожных дисциплин и работы на производстве.</a:t>
            </a:r>
          </a:p>
        </p:txBody>
      </p:sp>
    </p:spTree>
    <p:extLst>
      <p:ext uri="{BB962C8B-B14F-4D97-AF65-F5344CB8AC3E}">
        <p14:creationId xmlns:p14="http://schemas.microsoft.com/office/powerpoint/2010/main" val="23429860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znanium.com/cover/1854/1854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32" y="3324845"/>
            <a:ext cx="2310936" cy="327248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771800" y="3601690"/>
            <a:ext cx="6129922" cy="2492990"/>
          </a:xfrm>
          <a:prstGeom prst="rect">
            <a:avLst/>
          </a:prstGeom>
        </p:spPr>
        <p:txBody>
          <a:bodyPr wrap="square">
            <a:spAutoFit/>
          </a:bodyPr>
          <a:lstStyle/>
          <a:p>
            <a:pPr algn="just"/>
            <a:r>
              <a:rPr lang="ru-RU" sz="1200" b="1" dirty="0"/>
              <a:t>Маковский Л. В. Строительство автодорожных и городских тоннелей : учебник / Л.В. Маковский, Е.В. Щекудов и др.; под ред. Л.В. Маковского – Москва : ИЦ РИОР: НИЦ ИНФРА-М, 2022. — 397 с. </a:t>
            </a:r>
            <a:endParaRPr lang="ru-RU" sz="1200" b="1" dirty="0" smtClean="0"/>
          </a:p>
          <a:p>
            <a:pPr algn="just"/>
            <a:endParaRPr lang="ru-RU" sz="1200" dirty="0"/>
          </a:p>
          <a:p>
            <a:pPr algn="just"/>
            <a:r>
              <a:rPr lang="ru-RU" sz="1200" dirty="0"/>
              <a:t>Приведены сведения по организации и технологии строительства автодорожных и городских тоннелей. Рассмотрены закрытые, открытые, опускные и специальные способы производства тоннелестроительных работ в разнообразных инженерно-геологических и градостроительных условиях. Отражены вопросы ограничения деформаций грунтового массива и дан анализ аварийных ситуаций при строительстве тоннелей. Приведены примеры из практики мирового тоннелестроения. Для студентов вузов, обучающихся по строительным специальностям и направлениям подготовки.</a:t>
            </a:r>
          </a:p>
        </p:txBody>
      </p:sp>
      <p:pic>
        <p:nvPicPr>
          <p:cNvPr id="5" name="Picture 2" descr="Обложка книги АРХИТЕКТУРА ТРАНСПОРТНЫХ СООРУЖЕНИЙ Рачкова О. Г.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04" y="-217655"/>
            <a:ext cx="2864304" cy="374441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699791" y="665508"/>
            <a:ext cx="6228583" cy="1754326"/>
          </a:xfrm>
          <a:prstGeom prst="rect">
            <a:avLst/>
          </a:prstGeom>
        </p:spPr>
        <p:txBody>
          <a:bodyPr wrap="square">
            <a:spAutoFit/>
          </a:bodyPr>
          <a:lstStyle/>
          <a:p>
            <a:pPr algn="just"/>
            <a:r>
              <a:rPr lang="ru-RU" sz="1200" b="1" dirty="0"/>
              <a:t>Рачкова О. Г.  Архитектура транспортных сооружений : учебное пособие для СПО / О. Г. Рачкова. — 2-е изд. — Москва : Издательство Юрайт, </a:t>
            </a:r>
            <a:r>
              <a:rPr lang="ru-RU" sz="1200" b="1" dirty="0" smtClean="0"/>
              <a:t>2023.</a:t>
            </a:r>
            <a:r>
              <a:rPr lang="ru-RU" sz="1200" b="1" dirty="0"/>
              <a:t> — 197 с. — (Профессиональное образование</a:t>
            </a:r>
            <a:r>
              <a:rPr lang="ru-RU" sz="1200" b="1" dirty="0" smtClean="0"/>
              <a:t>).</a:t>
            </a:r>
          </a:p>
          <a:p>
            <a:pPr algn="just"/>
            <a:endParaRPr lang="ru-RU" sz="1200" dirty="0"/>
          </a:p>
          <a:p>
            <a:pPr algn="just"/>
            <a:r>
              <a:rPr lang="ru-RU" sz="1200" dirty="0"/>
              <a:t>В пособии рассматриваются вопросы архитектуры транспортных сооружений — исторические предпосылки развития, классификация, перечень требований к сооружениям данного типа. Также автором затрагиваются архитектурно-конструктивные решения мостов и история развития мостостроения в целом.</a:t>
            </a:r>
          </a:p>
        </p:txBody>
      </p:sp>
    </p:spTree>
    <p:extLst>
      <p:ext uri="{BB962C8B-B14F-4D97-AF65-F5344CB8AC3E}">
        <p14:creationId xmlns:p14="http://schemas.microsoft.com/office/powerpoint/2010/main" val="4027541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62/18626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36" y="188640"/>
            <a:ext cx="2252757" cy="31443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83323" y="463229"/>
            <a:ext cx="6315534" cy="2123658"/>
          </a:xfrm>
          <a:prstGeom prst="rect">
            <a:avLst/>
          </a:prstGeom>
        </p:spPr>
        <p:txBody>
          <a:bodyPr wrap="square">
            <a:spAutoFit/>
          </a:bodyPr>
          <a:lstStyle/>
          <a:p>
            <a:pPr algn="just"/>
            <a:r>
              <a:rPr lang="ru-RU" sz="1200" b="1" dirty="0"/>
              <a:t>Ковалев Я. Н. Дорожно-строительные материалы и изделия: учебно-методическое пособие / Ковалев Я.Н., Кравченко С.Е., Шумчик В.К. - М.:НИЦ ИНФРА-М, </a:t>
            </a:r>
            <a:r>
              <a:rPr lang="ru-RU" sz="1200" b="1" dirty="0" smtClean="0"/>
              <a:t>2023. </a:t>
            </a:r>
            <a:r>
              <a:rPr lang="ru-RU" sz="1200" b="1" dirty="0"/>
              <a:t>— 630 с. </a:t>
            </a:r>
            <a:endParaRPr lang="ru-RU" sz="1200" b="1" dirty="0" smtClean="0"/>
          </a:p>
          <a:p>
            <a:pPr algn="just"/>
            <a:endParaRPr lang="ru-RU" sz="1200" dirty="0"/>
          </a:p>
          <a:p>
            <a:pPr algn="just"/>
            <a:r>
              <a:rPr lang="ru-RU" sz="1200" dirty="0"/>
              <a:t>В учебно-методическом пособии изложены основы дорожно-строительного материаловедения и современные представления об универсальных строительных материалах, применяемых в строительстве автомобильных дорог, аэродромных покрытий и инженерно-дорожных транспортных сооружений. Описаны новые перспективные технологии. Особое внимание уделено повышению качества, долговечности и снижению энергоемкости строительных материалов. </a:t>
            </a:r>
          </a:p>
        </p:txBody>
      </p:sp>
      <p:pic>
        <p:nvPicPr>
          <p:cNvPr id="4" name="Picture 2" descr="https://znanium.com/cover/1860/18600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55" y="3501008"/>
            <a:ext cx="2268538" cy="322396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27784" y="3493321"/>
            <a:ext cx="6282740" cy="3416320"/>
          </a:xfrm>
          <a:prstGeom prst="rect">
            <a:avLst/>
          </a:prstGeom>
        </p:spPr>
        <p:txBody>
          <a:bodyPr wrap="square">
            <a:spAutoFit/>
          </a:bodyPr>
          <a:lstStyle/>
          <a:p>
            <a:pPr algn="just"/>
            <a:r>
              <a:rPr lang="ru-RU" sz="1200" b="1" dirty="0"/>
              <a:t>Теодоронский В.С. Ландшафтная архитектура с основами проектирования : учебное пособие / B.C. Теодоронский, И.О. Боговая. — 2-е изд. — Москва : ФОРУМ : ИНФРА-М, 2022. — 304 с.  — </a:t>
            </a:r>
            <a:r>
              <a:rPr lang="ru-RU" sz="1200" b="1" dirty="0" smtClean="0"/>
              <a:t>(Среднее профессиональное образование)</a:t>
            </a:r>
          </a:p>
          <a:p>
            <a:pPr algn="just"/>
            <a:endParaRPr lang="ru-RU" sz="1200" b="1" dirty="0"/>
          </a:p>
          <a:p>
            <a:pPr algn="just"/>
            <a:r>
              <a:rPr lang="ru-RU" sz="1200" dirty="0"/>
              <a:t>В учебном пособии рассматриваются актуальные проблемы ландшафтной организации открытых пространств в урбанизированной среде. Большое внимание уделяется особенностям формирования озелененных территорий на стадиях региональной планировки и генеральных планов городов, приводятся данные по созданию лесопарков и зон отдыха на межселенных территориях, парков различного функционального назначения (городских и районных, специального назначения и др.) непосредственно в городах и поселках. Значительное место в учебном пособии занимают вопросы благоустройства жилых комплексов, озеленения отдельных архитектурно-ландшафтных объектов городских общественных центров. Отдельно рассматривается вопрос порядка и организации проектирования архитектурно-ландшафтных объектов (стадийность, этапы, авторский надзор). </a:t>
            </a:r>
          </a:p>
        </p:txBody>
      </p:sp>
    </p:spTree>
    <p:extLst>
      <p:ext uri="{BB962C8B-B14F-4D97-AF65-F5344CB8AC3E}">
        <p14:creationId xmlns:p14="http://schemas.microsoft.com/office/powerpoint/2010/main" val="25275136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Обложка книги БЛАГОУСТРОЙСТВО И ОЗЕЛЕНЕНИЕ НАСЕЛЕННЫХ МЕСТ Корягина Н. В., Поршакова А. Н.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697"/>
            <a:ext cx="2483768" cy="35433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53195" y="475014"/>
            <a:ext cx="6411293" cy="2585323"/>
          </a:xfrm>
          <a:prstGeom prst="rect">
            <a:avLst/>
          </a:prstGeom>
        </p:spPr>
        <p:txBody>
          <a:bodyPr wrap="square">
            <a:spAutoFit/>
          </a:bodyPr>
          <a:lstStyle/>
          <a:p>
            <a:pPr algn="just"/>
            <a:r>
              <a:rPr lang="ru-RU" sz="1200" b="1" dirty="0"/>
              <a:t>Корягина Н. В.  Благоустройство и озеленение населенных мест : учебное пособие для СПО / Н. В. Корягина, А. Н. Поршакова. — Москва : Издательство Юрайт, </a:t>
            </a:r>
            <a:r>
              <a:rPr lang="ru-RU" sz="1200" b="1" dirty="0" smtClean="0"/>
              <a:t>2023. </a:t>
            </a:r>
            <a:r>
              <a:rPr lang="ru-RU" sz="1200" b="1" dirty="0"/>
              <a:t>— 164 с. — (Профессиональное образование). </a:t>
            </a:r>
            <a:endParaRPr lang="ru-RU" sz="1200" b="1" dirty="0" smtClean="0"/>
          </a:p>
          <a:p>
            <a:pPr algn="just"/>
            <a:endParaRPr lang="ru-RU" sz="1200" b="1" dirty="0"/>
          </a:p>
          <a:p>
            <a:pPr algn="just"/>
            <a:r>
              <a:rPr lang="ru-RU" sz="1200" dirty="0"/>
              <a:t>Задача благоустройства городов сводится к созданию здоровых и благоприятных условий жизни населения. В решении этой задачи все большее значение приобретают внешнее благоустройство, оборудование открытых территорий, ландшафтный дизайн. Благоустройство городов включает ряд мероприятий по улучшению санитарно-гигиенических условий жилой застройки, транспортному и инженерному обслуживанию населения, искусственному освещению городских территорий и оснащению их необходимым оборудованием, оздоровлению городской среды при помощи озеленения, а также средствами санитарной очистки.</a:t>
            </a:r>
            <a:r>
              <a:rPr lang="ru-RU" dirty="0"/>
              <a:t> </a:t>
            </a:r>
          </a:p>
        </p:txBody>
      </p:sp>
      <p:pic>
        <p:nvPicPr>
          <p:cNvPr id="4" name="Picture 2" descr="https://znanium.com/cover/1836/18361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58" y="3573016"/>
            <a:ext cx="2177851" cy="313969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61126" y="3641485"/>
            <a:ext cx="6503362" cy="3046988"/>
          </a:xfrm>
          <a:prstGeom prst="rect">
            <a:avLst/>
          </a:prstGeom>
        </p:spPr>
        <p:txBody>
          <a:bodyPr wrap="square">
            <a:spAutoFit/>
          </a:bodyPr>
          <a:lstStyle/>
          <a:p>
            <a:pPr algn="just"/>
            <a:r>
              <a:rPr lang="ru-RU" sz="1200" b="1" dirty="0"/>
              <a:t>Шведовский П. В. Изыскания и проектирование автомобильных дорог : учебное пособие / П. В. Шведовский, Д. Н. Клебанюк. - Москва ; Вологда : Инфра-Инженерия, 2021. - 616 с. </a:t>
            </a:r>
            <a:endParaRPr lang="ru-RU" sz="1200" b="1" dirty="0" smtClean="0"/>
          </a:p>
          <a:p>
            <a:pPr algn="just"/>
            <a:endParaRPr lang="ru-RU" sz="1200" b="1" dirty="0"/>
          </a:p>
          <a:p>
            <a:pPr algn="just"/>
            <a:r>
              <a:rPr lang="ru-RU" sz="1200" dirty="0"/>
              <a:t>Изложены основные теории транспортных потоков и приведены методики расчета движения автомобилей. Особое внимание уделено вопросам проектирования плана, продольного и поперечных профилей автомобильных дорог, а также расчетам дорожных одежд. Рассмотрены вопросы проектирования сооружений дорожного водоотвода, малых водопропускных сооружений, а </a:t>
            </a:r>
            <a:r>
              <a:rPr lang="ru-RU" sz="1200" dirty="0" smtClean="0"/>
              <a:t>также </a:t>
            </a:r>
            <a:r>
              <a:rPr lang="ru-RU" sz="1200" dirty="0"/>
              <a:t>основы проектирования пересечений и примыканий автомобильных дорог. Описано ландшафтное проектирование, приведены особенности проектирования автомагистралей, дорог в сложных природных условиях, их обустройства и технических изысканий. Для студентов автомобильно-дорожных специальностей и факультетов высших учебных заведений. Может быть использовано инженерно-техническими работниками дорожных организаций и предприятий.</a:t>
            </a:r>
          </a:p>
        </p:txBody>
      </p:sp>
    </p:spTree>
    <p:extLst>
      <p:ext uri="{BB962C8B-B14F-4D97-AF65-F5344CB8AC3E}">
        <p14:creationId xmlns:p14="http://schemas.microsoft.com/office/powerpoint/2010/main" val="2956617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роектирование автомобильных дор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25" y="1772816"/>
            <a:ext cx="2381265"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83326" y="1987937"/>
            <a:ext cx="6453170" cy="2492990"/>
          </a:xfrm>
          <a:prstGeom prst="rect">
            <a:avLst/>
          </a:prstGeom>
        </p:spPr>
        <p:txBody>
          <a:bodyPr wrap="square">
            <a:spAutoFit/>
          </a:bodyPr>
          <a:lstStyle/>
          <a:p>
            <a:pPr algn="just"/>
            <a:r>
              <a:rPr lang="ru-RU" sz="1200" b="1" dirty="0"/>
              <a:t>Красильщиков И.М. Проектирование автомобильных дорог : учебное пособие / И.М. Красильщиков, Л.В. Елизаров. — Москва : КноРус, </a:t>
            </a:r>
            <a:r>
              <a:rPr lang="ru-RU" sz="1200" b="1" dirty="0" smtClean="0"/>
              <a:t>2022. </a:t>
            </a:r>
            <a:r>
              <a:rPr lang="ru-RU" sz="1200" b="1" dirty="0"/>
              <a:t>— 215 с. </a:t>
            </a:r>
            <a:endParaRPr lang="ru-RU" sz="1200" b="1" dirty="0" smtClean="0"/>
          </a:p>
          <a:p>
            <a:pPr algn="just"/>
            <a:endParaRPr lang="ru-RU" sz="1200" dirty="0"/>
          </a:p>
          <a:p>
            <a:pPr algn="just"/>
            <a:r>
              <a:rPr lang="ru-RU" sz="1200" dirty="0"/>
              <a:t>Рассматривается проектирование трассы в плане и продольном профиле, земляного полотна, системы водоотвода, дорожной одежды, оборудования и благоустройства дороги. Излагаются методы определения отверстий водопропускных сооружений на малых водотоках, объемов работ по строительству автомобильной дороги, экономические обоснования выбора варианта дорожной одежды. Особое внимание уделено обеспечению безопасности движения, охране окружающей среды, оформлению проектов. Приводятся сведения об автоматизированном проектировании дорог. Рассмотрен пример проектирования участка дороги и даны методические указания по выполнению курсового проекта.</a:t>
            </a:r>
          </a:p>
        </p:txBody>
      </p:sp>
    </p:spTree>
    <p:extLst>
      <p:ext uri="{BB962C8B-B14F-4D97-AF65-F5344CB8AC3E}">
        <p14:creationId xmlns:p14="http://schemas.microsoft.com/office/powerpoint/2010/main" val="24477999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995055"/>
            <a:ext cx="8064896" cy="2800767"/>
          </a:xfrm>
          <a:prstGeom prst="rect">
            <a:avLst/>
          </a:prstGeom>
        </p:spPr>
        <p:txBody>
          <a:bodyPr wrap="square">
            <a:spAutoFit/>
          </a:bodyPr>
          <a:lstStyle/>
          <a:p>
            <a:pPr algn="ctr"/>
            <a:r>
              <a:rPr lang="ru-RU" sz="4400" b="1" dirty="0"/>
              <a:t>ПМ.03 </a:t>
            </a:r>
            <a:endParaRPr lang="ru-RU" sz="4400" b="1" dirty="0" smtClean="0"/>
          </a:p>
          <a:p>
            <a:pPr algn="ctr"/>
            <a:r>
              <a:rPr lang="ru-RU" sz="4400" b="1" dirty="0" smtClean="0"/>
              <a:t>ЭКСПЛУАТАЦИЯ </a:t>
            </a:r>
            <a:r>
              <a:rPr lang="ru-RU" sz="4400" b="1" dirty="0"/>
              <a:t>И РЕМОНТ  ГОРОДСКИХ  ПУТЕЙ  СООБЩЕНИЯ</a:t>
            </a:r>
            <a:endParaRPr lang="ru-RU" sz="4400" dirty="0"/>
          </a:p>
        </p:txBody>
      </p:sp>
    </p:spTree>
    <p:extLst>
      <p:ext uri="{BB962C8B-B14F-4D97-AF65-F5344CB8AC3E}">
        <p14:creationId xmlns:p14="http://schemas.microsoft.com/office/powerpoint/2010/main" val="8319625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Теория эксплуатации автомобильных дор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8" y="116632"/>
            <a:ext cx="2257384"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415636"/>
            <a:ext cx="6480720" cy="2492990"/>
          </a:xfrm>
          <a:prstGeom prst="rect">
            <a:avLst/>
          </a:prstGeom>
        </p:spPr>
        <p:txBody>
          <a:bodyPr wrap="square">
            <a:spAutoFit/>
          </a:bodyPr>
          <a:lstStyle/>
          <a:p>
            <a:pPr algn="just"/>
            <a:r>
              <a:rPr lang="ru-RU" sz="1200" b="1" dirty="0"/>
              <a:t>Теория эксплуатации автомобильных дорог : учебное пособие / Э.М. Добров, Э.В. Дингес, Г.С. Бахрах, А.М. Стрижевский и др.; под </a:t>
            </a:r>
            <a:r>
              <a:rPr lang="ru-RU" sz="1200" b="1" dirty="0" smtClean="0"/>
              <a:t>ред. </a:t>
            </a:r>
            <a:r>
              <a:rPr lang="ru-RU" sz="1200" b="1" dirty="0"/>
              <a:t>Васильева А.П. — Москва : КноРус, 2022. — 592 с</a:t>
            </a:r>
            <a:r>
              <a:rPr lang="ru-RU" sz="1200" b="1" dirty="0" smtClean="0"/>
              <a:t>.</a:t>
            </a:r>
          </a:p>
          <a:p>
            <a:pPr algn="just"/>
            <a:endParaRPr lang="ru-RU" sz="1200" dirty="0"/>
          </a:p>
          <a:p>
            <a:pPr algn="just"/>
            <a:r>
              <a:rPr lang="ru-RU" sz="1200" dirty="0"/>
              <a:t>Представлены необходимые для студентов сведения, касающиеся классификации видов реконструкции дорог, требований к их геометрическим параметрам, учитывающих сложившуюся интенсивность движения и </a:t>
            </a:r>
            <a:r>
              <a:rPr lang="ru-RU" sz="1200" dirty="0" smtClean="0"/>
              <a:t>погодно -</a:t>
            </a:r>
            <a:r>
              <a:rPr lang="ru-RU" sz="1200" dirty="0"/>
              <a:t>климатические условия. Рассмотрена теория реконструкции дорог и учета влияния климата на состояние поверхности дорог и условия движения автомобилей. Приведен порядок проектирования реконструкции дорог. Описана теория выполнения реконструктивных работ. Содержит теоретические вопросы применения инновационных технологий, современных машин и материалов, используемых при реконструкции автомобильных дорог.</a:t>
            </a:r>
          </a:p>
        </p:txBody>
      </p:sp>
      <p:pic>
        <p:nvPicPr>
          <p:cNvPr id="4" name="Picture 2" descr="Обложка книги ОРГАНИЗАЦИЯ ТЕХНОЛОГИЧЕСКИХ ПРОЦЕССОВ НА ОБЪЕКТЕ КАПИТАЛЬНОГО СТРОИТЕЛЬСТВА: КОМПЛЕКСНАЯ МЕХАНИЗАЦИЯ Лещинский А. В., Вербицкий Г. М., Шишкин Е.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12976"/>
            <a:ext cx="2411759" cy="374441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3692378"/>
            <a:ext cx="6561136" cy="2308324"/>
          </a:xfrm>
          <a:prstGeom prst="rect">
            <a:avLst/>
          </a:prstGeom>
        </p:spPr>
        <p:txBody>
          <a:bodyPr wrap="square">
            <a:spAutoFit/>
          </a:bodyPr>
          <a:lstStyle/>
          <a:p>
            <a:pPr algn="just"/>
            <a:r>
              <a:rPr lang="ru-RU" sz="1200" b="1" dirty="0"/>
              <a:t>Лещинский А. В.</a:t>
            </a:r>
            <a:r>
              <a:rPr lang="ru-RU" sz="1200" b="1" i="1" dirty="0"/>
              <a:t> </a:t>
            </a:r>
            <a:r>
              <a:rPr lang="ru-RU" sz="1200" b="1" dirty="0"/>
              <a:t> Организация технологических процессов на объекте капитального строительства: комплексная механизация : учебное пособие для СПО / А. В. Лещинский, Г. М. Вербицкий, Е. А. Шишкин. — 2-е изд., испр. и доп. — Москва : Издательство Юрайт, </a:t>
            </a:r>
            <a:r>
              <a:rPr lang="ru-RU" sz="1200" b="1" dirty="0" smtClean="0"/>
              <a:t>2023.</a:t>
            </a:r>
            <a:r>
              <a:rPr lang="ru-RU" sz="1200" b="1" dirty="0"/>
              <a:t> — 231 с. — (Профессиональное образование</a:t>
            </a:r>
            <a:r>
              <a:rPr lang="ru-RU" sz="1200" b="1" dirty="0" smtClean="0"/>
              <a:t>).</a:t>
            </a:r>
          </a:p>
          <a:p>
            <a:pPr algn="just"/>
            <a:endParaRPr lang="ru-RU" sz="1200" dirty="0"/>
          </a:p>
          <a:p>
            <a:pPr algn="just"/>
            <a:r>
              <a:rPr lang="ru-RU" sz="1200" dirty="0"/>
              <a:t>В учебном пособии рассмотрены особенности строительных объектов на примере автомобильных дорог, работ при их возведении и технологии их выполнения. Особое внимание уделяется задачам организации механизированных работ прогрессивным методами с оптимизацией их параметров. Контрольные вопросы для самопроверки, расположенные в конце книги, помогут студентам лучше усвоить материалы учебного пособия.</a:t>
            </a:r>
          </a:p>
        </p:txBody>
      </p:sp>
    </p:spTree>
    <p:extLst>
      <p:ext uri="{BB962C8B-B14F-4D97-AF65-F5344CB8AC3E}">
        <p14:creationId xmlns:p14="http://schemas.microsoft.com/office/powerpoint/2010/main" val="335155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45/18459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88" y="188640"/>
            <a:ext cx="2251371"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59" y="534390"/>
            <a:ext cx="6552729" cy="2123658"/>
          </a:xfrm>
          <a:prstGeom prst="rect">
            <a:avLst/>
          </a:prstGeom>
        </p:spPr>
        <p:txBody>
          <a:bodyPr wrap="square">
            <a:spAutoFit/>
          </a:bodyPr>
          <a:lstStyle/>
          <a:p>
            <a:pPr algn="just"/>
            <a:r>
              <a:rPr lang="ru-RU" sz="1200" b="1" dirty="0"/>
              <a:t>Сафонова Г. Г. Техническая механика: учебник / Г. Г. Сафонова, Т. Ю. Артюховская, Д. А. Ермаков. – Москва: ИНФРА-М, 2022. — 320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основные положения статики при действии сил на абсолютно твердое тело для плоской системы. Приведены простейшие расчеты элементов конструкций, работающих в условиях растяжения-сжатия, сдвига, изгиба. Даны методы расчета многопролетных статически определимых и неопределимых балок и рам, плоских ферм, подпорных стен. Подробно разобраны примеры решения задач по всем темам и разделам, а также задачи для самостоятельного решения. </a:t>
            </a:r>
          </a:p>
        </p:txBody>
      </p:sp>
      <p:pic>
        <p:nvPicPr>
          <p:cNvPr id="4" name="Picture 4" descr="https://znanium.com/cover/1892/1892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1" y="3501008"/>
            <a:ext cx="2287938" cy="322401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3978233"/>
            <a:ext cx="6552728" cy="1938992"/>
          </a:xfrm>
          <a:prstGeom prst="rect">
            <a:avLst/>
          </a:prstGeom>
        </p:spPr>
        <p:txBody>
          <a:bodyPr wrap="square">
            <a:spAutoFit/>
          </a:bodyPr>
          <a:lstStyle/>
          <a:p>
            <a:pPr algn="just"/>
            <a:r>
              <a:rPr lang="ru-RU" sz="1200" b="1" dirty="0"/>
              <a:t>Олофинская В. П. Техническая механика. Сборник тестовых заданий : учебное пособие / В.П. Олофинская. — 2-е изд., испр. и доп. — Москва : ИНФРА-М, </a:t>
            </a:r>
            <a:r>
              <a:rPr lang="ru-RU" sz="1200" b="1" dirty="0" smtClean="0"/>
              <a:t>2023. </a:t>
            </a:r>
            <a:r>
              <a:rPr lang="ru-RU" sz="1200" b="1" dirty="0"/>
              <a:t>— 132 с. — (Среднее профессиональное образование). </a:t>
            </a:r>
            <a:endParaRPr lang="ru-RU" sz="1200" b="1" dirty="0" smtClean="0"/>
          </a:p>
          <a:p>
            <a:pPr algn="just"/>
            <a:endParaRPr lang="ru-RU" sz="1200" dirty="0"/>
          </a:p>
          <a:p>
            <a:pPr algn="just"/>
            <a:r>
              <a:rPr lang="ru-RU" sz="1200" dirty="0"/>
              <a:t>В сборнике представлены тесты для контроля знаний в рамках изучения курса «Техническая механика» по разделам «Теоретическая механика» и «Сопротивление материалов». По основным темам дисциплин предложено по пять вариантов заданий, содержащих пять вопросов (как теоретических, так и расчетных). К каждому вопросу даны четыре варианта ответов, один из которых правильный. </a:t>
            </a:r>
          </a:p>
        </p:txBody>
      </p:sp>
    </p:spTree>
    <p:extLst>
      <p:ext uri="{BB962C8B-B14F-4D97-AF65-F5344CB8AC3E}">
        <p14:creationId xmlns:p14="http://schemas.microsoft.com/office/powerpoint/2010/main" val="5703580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36/18361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18" y="188640"/>
            <a:ext cx="2226629" cy="317867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84989" y="784619"/>
            <a:ext cx="6312210" cy="1938992"/>
          </a:xfrm>
          <a:prstGeom prst="rect">
            <a:avLst/>
          </a:prstGeom>
        </p:spPr>
        <p:txBody>
          <a:bodyPr wrap="square">
            <a:spAutoFit/>
          </a:bodyPr>
          <a:lstStyle/>
          <a:p>
            <a:pPr algn="just"/>
            <a:r>
              <a:rPr lang="ru-RU" sz="1200" b="1" dirty="0"/>
              <a:t>Основы эксплуатации и ремонта автомобильных дорог</a:t>
            </a:r>
            <a:r>
              <a:rPr lang="ru-RU" sz="1200" dirty="0"/>
              <a:t> : практическое пособие / С. И. Булдаков, Ю. Д. Силуков, М. Д. Малиновских, Д. Н. Чегаев. - Москва ; Вологда : Инфра-Инженерия, 2021. - 236 с. </a:t>
            </a:r>
            <a:endParaRPr lang="ru-RU" sz="1200" dirty="0" smtClean="0"/>
          </a:p>
          <a:p>
            <a:pPr algn="just"/>
            <a:endParaRPr lang="ru-RU" sz="1200" dirty="0"/>
          </a:p>
          <a:p>
            <a:pPr algn="just"/>
            <a:r>
              <a:rPr lang="ru-RU" sz="1200" dirty="0"/>
              <a:t>Изложены основы теории эксплуатации автомобильных дорог. Подробно рассмотрены методы содержания в зимний и летний периоды. Дана технология восстановления дорожной одежды, земляного полотна и дорожных сооружений с использованием литых эмульсионно-минеральных смесей. Приведены расчеты производительности дорожно-строительных машин и материалов для ремонта дорог. </a:t>
            </a:r>
          </a:p>
        </p:txBody>
      </p:sp>
      <p:pic>
        <p:nvPicPr>
          <p:cNvPr id="8" name="Picture 4" descr="Обложка книги ТРАНСПОРТНАЯ ИНФРАСТРУКТУРА  А. И. Солодкий,  А. Э. Горев,  Э. Д. Бондарев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19" y="3273652"/>
            <a:ext cx="2828111" cy="3827755"/>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584989" y="3561342"/>
            <a:ext cx="6408712" cy="3139321"/>
          </a:xfrm>
          <a:prstGeom prst="rect">
            <a:avLst/>
          </a:prstGeom>
        </p:spPr>
        <p:txBody>
          <a:bodyPr wrap="square">
            <a:spAutoFit/>
          </a:bodyPr>
          <a:lstStyle/>
          <a:p>
            <a:pPr algn="just"/>
            <a:r>
              <a:rPr lang="ru-RU" sz="1200" b="1" dirty="0" smtClean="0"/>
              <a:t>Солодкий А. И.</a:t>
            </a:r>
            <a:r>
              <a:rPr lang="ru-RU" sz="1200" b="1" i="1" dirty="0" smtClean="0"/>
              <a:t> </a:t>
            </a:r>
            <a:r>
              <a:rPr lang="ru-RU" sz="1200" b="1" dirty="0" smtClean="0"/>
              <a:t> Транспортная инфраструктура : учебник и практикум для СПО / А. И. Солодкий, А. Э. Горев, Э. Д. Бондарева. — 2-е изд., испр. и доп. — Москва : Издательство Юрайт, 2023. — 326 с.— (Профессиональное образование). </a:t>
            </a:r>
          </a:p>
          <a:p>
            <a:pPr algn="just"/>
            <a:endParaRPr lang="ru-RU" sz="1200" dirty="0" smtClean="0"/>
          </a:p>
          <a:p>
            <a:pPr algn="just"/>
            <a:r>
              <a:rPr lang="ru-RU" sz="1200" dirty="0" smtClean="0"/>
              <a:t>В </a:t>
            </a:r>
            <a:r>
              <a:rPr lang="ru-RU" sz="1200" dirty="0"/>
              <a:t>книге изложены основные теоретические, практические и методические положения, требования нормативных документов, вопросы управления, финансирования, развития и функционирования транспортной инфраструктуры. Дана характеристика инфраструктуры различных видов транспорта. Более детально рассмотрены требования к автомобильным дорогам и городским улицам, к их плану, продольному и поперечному профилям, пересечениям, устройству транспортных развязок, пропускной способности дорог. Приведены подходы к организации пешеходного движения, обустройству автомобильных дорог. Описаны основные элементы инфраструктуры </a:t>
            </a:r>
            <a:r>
              <a:rPr lang="ru-RU" sz="1200" dirty="0" smtClean="0"/>
              <a:t>городского пассажирского </a:t>
            </a:r>
            <a:r>
              <a:rPr lang="ru-RU" sz="1200" dirty="0"/>
              <a:t>транспорта, включая транспортно-пересадочные узлы.</a:t>
            </a:r>
            <a:r>
              <a:rPr lang="ru-RU" dirty="0"/>
              <a:t> </a:t>
            </a:r>
          </a:p>
        </p:txBody>
      </p:sp>
    </p:spTree>
    <p:extLst>
      <p:ext uri="{BB962C8B-B14F-4D97-AF65-F5344CB8AC3E}">
        <p14:creationId xmlns:p14="http://schemas.microsoft.com/office/powerpoint/2010/main" val="39801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112/11129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86" y="116632"/>
            <a:ext cx="2213477"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05693" y="606398"/>
            <a:ext cx="6405555" cy="2123658"/>
          </a:xfrm>
          <a:prstGeom prst="rect">
            <a:avLst/>
          </a:prstGeom>
        </p:spPr>
        <p:txBody>
          <a:bodyPr wrap="square">
            <a:spAutoFit/>
          </a:bodyPr>
          <a:lstStyle/>
          <a:p>
            <a:pPr algn="just"/>
            <a:r>
              <a:rPr lang="ru-RU" sz="1200" b="1" dirty="0"/>
              <a:t>Бабаскин Ю. Г. Строительство земляного полотна автомобильных дорог : учебное пособие / Ю. Г. Бабаскин. — Москва : НИЦ ИНФРА-М, 2022. — 333 с</a:t>
            </a:r>
            <a:r>
              <a:rPr lang="ru-RU" sz="1200" b="1" dirty="0" smtClean="0"/>
              <a:t>.</a:t>
            </a:r>
          </a:p>
          <a:p>
            <a:pPr algn="just"/>
            <a:endParaRPr lang="ru-RU" sz="1200" b="1" dirty="0"/>
          </a:p>
          <a:p>
            <a:pPr algn="just"/>
            <a:r>
              <a:rPr lang="ru-RU" sz="1200" dirty="0"/>
              <a:t>Содержит основные разделы технологии строительства земляного полотна. Изложены общие сведения о земляном полотне, описаны работы, выполняемые в подготовительный период, при устройстве дренажных сооружений и водопропускных труб. Особое внимание уделено перераспределению земляных масс и выполнению основных работ по возведению насыпи и устройству выемки. Раскрыты вопросы строительства земляного полотна в сложных геологических условиях и в зимний период. Рассмотрены особенности контроля качества и организации земляных работ. </a:t>
            </a:r>
          </a:p>
        </p:txBody>
      </p:sp>
      <p:pic>
        <p:nvPicPr>
          <p:cNvPr id="4" name="Picture 4" descr="Инженерное обустройство территори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59" y="3573016"/>
            <a:ext cx="2262177"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4107976"/>
            <a:ext cx="6355473" cy="2308324"/>
          </a:xfrm>
          <a:prstGeom prst="rect">
            <a:avLst/>
          </a:prstGeom>
        </p:spPr>
        <p:txBody>
          <a:bodyPr wrap="square">
            <a:spAutoFit/>
          </a:bodyPr>
          <a:lstStyle/>
          <a:p>
            <a:pPr algn="just"/>
            <a:r>
              <a:rPr lang="ru-RU" sz="1200" b="1" dirty="0"/>
              <a:t>Фокин С.В. Инженерное обустройство территорий : учебное пособие / С.В. Фокин, О.Н. Шпортько. — Москва : КноРус, 2019. — 380 с. </a:t>
            </a:r>
            <a:endParaRPr lang="ru-RU" sz="1200" b="1" dirty="0" smtClean="0"/>
          </a:p>
          <a:p>
            <a:pPr algn="just"/>
            <a:endParaRPr lang="ru-RU" sz="1200" b="1" dirty="0"/>
          </a:p>
          <a:p>
            <a:pPr algn="just"/>
            <a:r>
              <a:rPr lang="ru-RU" sz="1200" dirty="0"/>
              <a:t>Города и поселки строятся на площади, которую характеризуют определенные условия: рельеф, уровень грунтовых вод, возможность затопления паводковыми водами и т.д. Средства инженерного обустройства позволяют сделать территорию площади наиболее пригодной для строительства и эксплуатации архитектурных сооружений. В учебном пособии рассматриваются способы и технологии инженерного обустройства территорий: мелиоративные работы, орошение, рекультивация земель, агролесомелиорация, защитное лесоразведение, озеленение, строительство дорог и др.</a:t>
            </a:r>
          </a:p>
        </p:txBody>
      </p:sp>
    </p:spTree>
    <p:extLst>
      <p:ext uri="{BB962C8B-B14F-4D97-AF65-F5344CB8AC3E}">
        <p14:creationId xmlns:p14="http://schemas.microsoft.com/office/powerpoint/2010/main" val="18804237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36/1836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88" y="180560"/>
            <a:ext cx="2285840" cy="31044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52458" y="723232"/>
            <a:ext cx="6487080" cy="1938992"/>
          </a:xfrm>
          <a:prstGeom prst="rect">
            <a:avLst/>
          </a:prstGeom>
        </p:spPr>
        <p:txBody>
          <a:bodyPr wrap="square">
            <a:spAutoFit/>
          </a:bodyPr>
          <a:lstStyle/>
          <a:p>
            <a:pPr algn="just"/>
            <a:r>
              <a:rPr lang="ru-RU" sz="1200" b="1" dirty="0"/>
              <a:t>Мытько Л. Р. Автомобильные дороги : учебное пособие / Л. Р. Мытько. - Москва ; Вологда : Инфра-Инженерия, 2021. - 344 с. </a:t>
            </a:r>
            <a:endParaRPr lang="ru-RU" sz="1200" b="1" dirty="0" smtClean="0"/>
          </a:p>
          <a:p>
            <a:pPr algn="just"/>
            <a:endParaRPr lang="ru-RU" sz="1200" dirty="0"/>
          </a:p>
          <a:p>
            <a:pPr algn="just"/>
            <a:r>
              <a:rPr lang="ru-RU" sz="1200" dirty="0"/>
              <a:t>Приведены сведения об основных элементах автомобильных дорог, о методах проектирования плана трассы, построения продольного, поперечною профилей, расчета дорожных одежд и водопропускных труб. Представлены технологические схемы работы бульдозерного, скреперного, экскаваторного звеньев, технологии устройства слоев дорожной одежды. Рассмотрены вопросы содержания автомобильных дорог в зимний период. Для студентов строительных и транспортных направлений подготовки.</a:t>
            </a:r>
          </a:p>
        </p:txBody>
      </p:sp>
      <p:pic>
        <p:nvPicPr>
          <p:cNvPr id="4" name="Picture 2" descr="Теория эксплуатации автомобильных доро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34" y="3501008"/>
            <a:ext cx="2257384"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05950" y="3800012"/>
            <a:ext cx="6333588" cy="2677656"/>
          </a:xfrm>
          <a:prstGeom prst="rect">
            <a:avLst/>
          </a:prstGeom>
        </p:spPr>
        <p:txBody>
          <a:bodyPr wrap="square">
            <a:spAutoFit/>
          </a:bodyPr>
          <a:lstStyle/>
          <a:p>
            <a:pPr algn="just"/>
            <a:r>
              <a:rPr lang="ru-RU" sz="1200" b="1" dirty="0"/>
              <a:t>Теория эксплуатации автомобильных дорог : учебное пособие / Э.М. Добров, Э.В. Дингес, Г.С. Бахрах, А.М. Стрижевский и др.; под </a:t>
            </a:r>
            <a:r>
              <a:rPr lang="ru-RU" sz="1200" b="1" dirty="0" smtClean="0"/>
              <a:t>ред. </a:t>
            </a:r>
            <a:r>
              <a:rPr lang="ru-RU" sz="1200" b="1" dirty="0"/>
              <a:t>Васильева А.П. — Москва : КноРус, 2022. — 592 с</a:t>
            </a:r>
            <a:r>
              <a:rPr lang="ru-RU" sz="1200" b="1" dirty="0" smtClean="0"/>
              <a:t>.</a:t>
            </a:r>
          </a:p>
          <a:p>
            <a:pPr algn="just"/>
            <a:endParaRPr lang="ru-RU" sz="1200" dirty="0"/>
          </a:p>
          <a:p>
            <a:pPr algn="just"/>
            <a:r>
              <a:rPr lang="ru-RU" sz="1200" dirty="0"/>
              <a:t>Представлены необходимые для студентов сведения, касающиеся классификации видов реконструкции дорог, требований к их геометрическим параметрам, учитывающих сложившуюся интенсивность движения и погодно-климатические условия. Рассмотрена теория реконструкции дорог и учета влияния климата на состояние поверхности дорог и условия движения автомобилей. Приведен порядок проектирования реконструкции дорог. Описана теория выполнения реконструктивных работ. Содержит теоретические вопросы применения инновационных технологий, современных машин и материалов, используемых при реконструкции автомобильных дорог.</a:t>
            </a:r>
          </a:p>
        </p:txBody>
      </p:sp>
    </p:spTree>
    <p:extLst>
      <p:ext uri="{BB962C8B-B14F-4D97-AF65-F5344CB8AC3E}">
        <p14:creationId xmlns:p14="http://schemas.microsoft.com/office/powerpoint/2010/main" val="12400481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3206" y="1746913"/>
            <a:ext cx="7959234" cy="3416320"/>
          </a:xfrm>
          <a:prstGeom prst="rect">
            <a:avLst/>
          </a:prstGeom>
        </p:spPr>
        <p:txBody>
          <a:bodyPr wrap="square">
            <a:spAutoFit/>
          </a:bodyPr>
          <a:lstStyle/>
          <a:p>
            <a:pPr algn="ctr"/>
            <a:r>
              <a:rPr lang="ru-RU" sz="3600" b="1" dirty="0"/>
              <a:t>ПМ.04 </a:t>
            </a:r>
            <a:endParaRPr lang="ru-RU" sz="3600" b="1" dirty="0" smtClean="0"/>
          </a:p>
          <a:p>
            <a:pPr algn="ctr"/>
            <a:r>
              <a:rPr lang="ru-RU" sz="3600" b="1" dirty="0" smtClean="0"/>
              <a:t>ДОРОЖНЫЕ </a:t>
            </a:r>
            <a:r>
              <a:rPr lang="ru-RU" sz="3600" b="1" dirty="0"/>
              <a:t>РАБОТЫ. ВЫПОЛНЕНИЕ РАБОТ ПО ОДНОЙ ИЛИ НЕСКОЛЬКИМ ПРОФЕССИЯМ РАБОЧИХ, ДОЛЖНОСТЯМ СЛУЖАЩИХ</a:t>
            </a:r>
            <a:endParaRPr lang="ru-RU" sz="3600" dirty="0"/>
          </a:p>
        </p:txBody>
      </p:sp>
    </p:spTree>
    <p:extLst>
      <p:ext uri="{BB962C8B-B14F-4D97-AF65-F5344CB8AC3E}">
        <p14:creationId xmlns:p14="http://schemas.microsoft.com/office/powerpoint/2010/main" val="27481764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Строительство автомобильных дор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63" y="135681"/>
            <a:ext cx="2304255" cy="324581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76945" y="475013"/>
            <a:ext cx="6315535" cy="2677656"/>
          </a:xfrm>
          <a:prstGeom prst="rect">
            <a:avLst/>
          </a:prstGeom>
        </p:spPr>
        <p:txBody>
          <a:bodyPr wrap="square">
            <a:spAutoFit/>
          </a:bodyPr>
          <a:lstStyle/>
          <a:p>
            <a:pPr algn="just"/>
            <a:r>
              <a:rPr lang="ru-RU" sz="1200" b="1" dirty="0"/>
              <a:t>Строительство автомобильных дорог : учебник / под ред. В.В. Ушакова и В.М. Ольховикова.- 2-е изд., стер.- Москва : Кнорус, 2022.- 572 с</a:t>
            </a:r>
            <a:r>
              <a:rPr lang="ru-RU" sz="1200" b="1" dirty="0" smtClean="0"/>
              <a:t>.</a:t>
            </a:r>
          </a:p>
          <a:p>
            <a:pPr algn="just"/>
            <a:endParaRPr lang="ru-RU" sz="1200" b="1" dirty="0"/>
          </a:p>
          <a:p>
            <a:pPr algn="just"/>
            <a:r>
              <a:rPr lang="ru-RU" sz="1200" dirty="0"/>
              <a:t>Представлены необходимые для студентов сведения, касающиеся организации работ и технологии строительства всех элементов современной автомобильной дороги, включая земляное полотно, водопропускные трубы, дорожную одежду. Отмечены характерные особенности работы каждого элемента дороги и научно обоснованы технологические приемы строительства. Рассмотрены вопросы организации работы производственных предприятий в условиях линейного дорожного строительства. Содержит передовые технологии и инженерные решения, нашедшие практическое применение в отечественной и мировой практике за последние 20 лет. Серьезное внимание уделено современным скоростным методам строительства, экологии, методам контроля качества.</a:t>
            </a:r>
          </a:p>
        </p:txBody>
      </p:sp>
      <p:pic>
        <p:nvPicPr>
          <p:cNvPr id="4" name="Picture 2" descr="Теория эксплуатации автомобильных доро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63" y="3501008"/>
            <a:ext cx="2304255"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05950" y="3800012"/>
            <a:ext cx="6333588" cy="2677656"/>
          </a:xfrm>
          <a:prstGeom prst="rect">
            <a:avLst/>
          </a:prstGeom>
        </p:spPr>
        <p:txBody>
          <a:bodyPr wrap="square">
            <a:spAutoFit/>
          </a:bodyPr>
          <a:lstStyle/>
          <a:p>
            <a:pPr algn="just"/>
            <a:r>
              <a:rPr lang="ru-RU" sz="1200" b="1" dirty="0"/>
              <a:t>Теория эксплуатации автомобильных дорог : учебное пособие / Э.М. Добров, Э.В. Дингес, Г.С. Бахрах, А.М. Стрижевский и др.; под </a:t>
            </a:r>
            <a:r>
              <a:rPr lang="ru-RU" sz="1200" b="1" dirty="0" smtClean="0"/>
              <a:t>ред. </a:t>
            </a:r>
            <a:r>
              <a:rPr lang="ru-RU" sz="1200" b="1" dirty="0"/>
              <a:t>Васильева А.П. — Москва : КноРус, 2022. — 592 с</a:t>
            </a:r>
            <a:r>
              <a:rPr lang="ru-RU" sz="1200" b="1" dirty="0" smtClean="0"/>
              <a:t>.</a:t>
            </a:r>
          </a:p>
          <a:p>
            <a:pPr algn="just"/>
            <a:endParaRPr lang="ru-RU" sz="1200" dirty="0"/>
          </a:p>
          <a:p>
            <a:pPr algn="just"/>
            <a:r>
              <a:rPr lang="ru-RU" sz="1200" dirty="0"/>
              <a:t>Представлены необходимые для студентов сведения, касающиеся классификации видов реконструкции дорог, требований к их геометрическим параметрам, учитывающих сложившуюся интенсивность движения и погодно-климатические условия. Рассмотрена теория реконструкции дорог и учета влияния климата на состояние поверхности дорог и условия движения автомобилей. Приведен порядок проектирования реконструкции дорог. Описана теория выполнения реконструктивных работ. Содержит теоретические вопросы применения инновационных технологий, современных машин и материалов, используемых при реконструкции автомобильных дорог.</a:t>
            </a:r>
          </a:p>
        </p:txBody>
      </p:sp>
    </p:spTree>
    <p:extLst>
      <p:ext uri="{BB962C8B-B14F-4D97-AF65-F5344CB8AC3E}">
        <p14:creationId xmlns:p14="http://schemas.microsoft.com/office/powerpoint/2010/main" val="20963385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ОРГАНИЗАЦИЯ ТЕХНОЛОГИЧЕСКИХ ПРОЦЕССОВ НА ОБЪЕКТЕ КАПИТАЛЬНОГО СТРОИТЕЛЬСТВА: КОМПЛЕКСНАЯ МЕХАНИЗАЦИЯ Лещинский А. В., Вербицкий Г. М., Шишкин Е.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 y="-99392"/>
            <a:ext cx="2451609"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71764" y="380010"/>
            <a:ext cx="6392724" cy="2308324"/>
          </a:xfrm>
          <a:prstGeom prst="rect">
            <a:avLst/>
          </a:prstGeom>
        </p:spPr>
        <p:txBody>
          <a:bodyPr wrap="square">
            <a:spAutoFit/>
          </a:bodyPr>
          <a:lstStyle/>
          <a:p>
            <a:pPr algn="just"/>
            <a:r>
              <a:rPr lang="ru-RU" sz="1200" b="1" dirty="0"/>
              <a:t>Лещинский А. В.</a:t>
            </a:r>
            <a:r>
              <a:rPr lang="ru-RU" sz="1200" b="1" i="1" dirty="0"/>
              <a:t> </a:t>
            </a:r>
            <a:r>
              <a:rPr lang="ru-RU" sz="1200" b="1" dirty="0"/>
              <a:t> Организация технологических процессов на объекте капитального строительства: комплексная механизация : учебное пособие для СПО / А. В. Лещинский, Г. М. Вербицкий, Е. А. Шишкин. — 2-е изд., испр. и доп. — Москва : Издательство Юрайт, </a:t>
            </a:r>
            <a:r>
              <a:rPr lang="ru-RU" sz="1200" b="1" dirty="0" smtClean="0"/>
              <a:t>2023.</a:t>
            </a:r>
            <a:r>
              <a:rPr lang="ru-RU" sz="1200" b="1" dirty="0"/>
              <a:t> — 231 с. — (Профессиональное образование</a:t>
            </a:r>
            <a:r>
              <a:rPr lang="ru-RU" sz="1200" b="1" dirty="0" smtClean="0"/>
              <a:t>).</a:t>
            </a:r>
          </a:p>
          <a:p>
            <a:pPr algn="just"/>
            <a:endParaRPr lang="ru-RU" sz="1200" dirty="0"/>
          </a:p>
          <a:p>
            <a:pPr algn="just"/>
            <a:r>
              <a:rPr lang="ru-RU" sz="1200" dirty="0"/>
              <a:t>В учебном пособии рассмотрены особенности строительных объектов на примере автомобильных дорог, работ при их возведении и технологии их выполнения. Особое внимание уделяется задачам организации механизированных работ прогрессивным методами с оптимизацией их параметров. Контрольные вопросы для самопроверки, расположенные в конце книги, помогут студентам лучше усвоить материалы учебного пособия.</a:t>
            </a:r>
          </a:p>
        </p:txBody>
      </p:sp>
      <p:pic>
        <p:nvPicPr>
          <p:cNvPr id="7" name="Picture 2" descr="https://znanium.com/cover/1836/18361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8" y="3573016"/>
            <a:ext cx="2339130" cy="3178677"/>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571764" y="4168995"/>
            <a:ext cx="6392724" cy="1938992"/>
          </a:xfrm>
          <a:prstGeom prst="rect">
            <a:avLst/>
          </a:prstGeom>
        </p:spPr>
        <p:txBody>
          <a:bodyPr wrap="square">
            <a:spAutoFit/>
          </a:bodyPr>
          <a:lstStyle/>
          <a:p>
            <a:pPr algn="just"/>
            <a:r>
              <a:rPr lang="ru-RU" sz="1200" b="1" dirty="0"/>
              <a:t>Основы эксплуатации и ремонта автомобильных дорог : практическое пособие / С. И. Булдаков, Ю. Д. Силуков, М. Д. Малиновских, Д. Н. Чегаев. - Москва ; Вологда : Инфра-Инженерия, 2021. - 236 с. </a:t>
            </a:r>
            <a:endParaRPr lang="ru-RU" sz="1200" b="1" dirty="0" smtClean="0"/>
          </a:p>
          <a:p>
            <a:pPr algn="just"/>
            <a:endParaRPr lang="ru-RU" sz="1200" dirty="0"/>
          </a:p>
          <a:p>
            <a:pPr algn="just"/>
            <a:r>
              <a:rPr lang="ru-RU" sz="1200" dirty="0"/>
              <a:t>Изложены основы теории эксплуатации автомобильных дорог. Подробно рассмотрены методы содержания в зимний и летний периоды. Дана технология восстановления дорожной одежды, земляного полотна и дорожных сооружений с использованием литых эмульсионно-минеральных смесей. Приведены расчеты производительности дорожно-строительных машин и материалов для ремонта дорог. </a:t>
            </a:r>
          </a:p>
        </p:txBody>
      </p:sp>
    </p:spTree>
    <p:extLst>
      <p:ext uri="{BB962C8B-B14F-4D97-AF65-F5344CB8AC3E}">
        <p14:creationId xmlns:p14="http://schemas.microsoft.com/office/powerpoint/2010/main" val="30197693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112/11129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86" y="3645024"/>
            <a:ext cx="2292642"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4039034"/>
            <a:ext cx="6406455" cy="2123658"/>
          </a:xfrm>
          <a:prstGeom prst="rect">
            <a:avLst/>
          </a:prstGeom>
        </p:spPr>
        <p:txBody>
          <a:bodyPr wrap="square">
            <a:spAutoFit/>
          </a:bodyPr>
          <a:lstStyle/>
          <a:p>
            <a:pPr algn="just"/>
            <a:r>
              <a:rPr lang="ru-RU" sz="1200" b="1" dirty="0"/>
              <a:t>Бабаскин Ю. Г. Строительство земляного полотна автомобильных дорог : учебное пособие / Ю. Г. Бабаскин. — Москва : НИЦ ИНФРА-М, 2022. — 333 с</a:t>
            </a:r>
            <a:r>
              <a:rPr lang="ru-RU" sz="1200" b="1" dirty="0" smtClean="0"/>
              <a:t>.</a:t>
            </a:r>
          </a:p>
          <a:p>
            <a:pPr algn="just"/>
            <a:endParaRPr lang="ru-RU" sz="1200" b="1" dirty="0"/>
          </a:p>
          <a:p>
            <a:pPr algn="just"/>
            <a:r>
              <a:rPr lang="ru-RU" sz="1200" dirty="0"/>
              <a:t>Содержит основные разделы технологии строительства земляного полотна. Изложены общие сведения о земляном полотне, описаны работы, выполняемые в подготовительный период, при устройстве дренажных сооружений и водопропускных труб. Особое внимание уделено перераспределению земляных масс и выполнению основных работ по возведению насыпи и устройству выемки. Раскрыты вопросы строительства земляного полотна в сложных геологических условиях и в зимний период. Рассмотрены особенности контроля качества и организации земляных работ. </a:t>
            </a:r>
          </a:p>
        </p:txBody>
      </p:sp>
      <p:pic>
        <p:nvPicPr>
          <p:cNvPr id="5" name="Picture 4" descr="https://znanium.com/cover/1284/12846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51" y="116632"/>
            <a:ext cx="2213477" cy="317296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596071" y="747480"/>
            <a:ext cx="6458794" cy="1938992"/>
          </a:xfrm>
          <a:prstGeom prst="rect">
            <a:avLst/>
          </a:prstGeom>
        </p:spPr>
        <p:txBody>
          <a:bodyPr wrap="square">
            <a:spAutoFit/>
          </a:bodyPr>
          <a:lstStyle/>
          <a:p>
            <a:pPr algn="just"/>
            <a:r>
              <a:rPr lang="ru-RU" sz="1200" b="1" dirty="0"/>
              <a:t>Бабаскин Ю. Г. Технология строительства дорог. Практикум : учебное пособие / Ю.Г. Бабаскин, И.И. Леонович. — </a:t>
            </a:r>
            <a:r>
              <a:rPr lang="ru-RU" sz="1200" b="1" dirty="0" smtClean="0"/>
              <a:t>Москва </a:t>
            </a:r>
            <a:r>
              <a:rPr lang="ru-RU" sz="1200" b="1" dirty="0"/>
              <a:t>: ИНФРА-М, 2021. — 429 с</a:t>
            </a:r>
            <a:r>
              <a:rPr lang="ru-RU" sz="1200" b="1" dirty="0" smtClean="0"/>
              <a:t>.</a:t>
            </a:r>
          </a:p>
          <a:p>
            <a:pPr algn="just"/>
            <a:endParaRPr lang="ru-RU" sz="1200" dirty="0"/>
          </a:p>
          <a:p>
            <a:pPr algn="just"/>
            <a:r>
              <a:rPr lang="ru-RU" sz="1200" dirty="0"/>
              <a:t>Пособие содержит 36 практических работ по основным разделам курса «Технология строительства дорог». Каждая работа включает краткое изложение теоретического материала по рассматриваемой теме, исходные данные (для 25 вариантов) и пример выполнения работы. Материал изложен системно, благодаря чему обеспечивается последовательное изучение студентами технологического процесса строительства автомобильных дорог. Для студентов строительных специальностей.</a:t>
            </a:r>
          </a:p>
        </p:txBody>
      </p:sp>
    </p:spTree>
    <p:extLst>
      <p:ext uri="{BB962C8B-B14F-4D97-AF65-F5344CB8AC3E}">
        <p14:creationId xmlns:p14="http://schemas.microsoft.com/office/powerpoint/2010/main" val="7093431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683/1683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3" y="205182"/>
            <a:ext cx="2238261" cy="322381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439478"/>
            <a:ext cx="6369708" cy="2492990"/>
          </a:xfrm>
          <a:prstGeom prst="rect">
            <a:avLst/>
          </a:prstGeom>
        </p:spPr>
        <p:txBody>
          <a:bodyPr wrap="square">
            <a:spAutoFit/>
          </a:bodyPr>
          <a:lstStyle/>
          <a:p>
            <a:pPr algn="just"/>
            <a:r>
              <a:rPr lang="ru-RU" sz="1200" b="1" dirty="0"/>
              <a:t>Ананьев В. П. Специальная инженерная геология : учебник / В.П. Ананьев, А.Д. Потапов, Н.А. Филькин. — Москва : ИНФРА-М, 2021. — 263 с</a:t>
            </a:r>
            <a:r>
              <a:rPr lang="ru-RU" sz="1200" b="1" dirty="0" smtClean="0"/>
              <a:t>.</a:t>
            </a:r>
          </a:p>
          <a:p>
            <a:pPr algn="just"/>
            <a:endParaRPr lang="ru-RU" sz="1200" dirty="0"/>
          </a:p>
          <a:p>
            <a:pPr algn="just"/>
            <a:r>
              <a:rPr lang="ru-RU" sz="1200" dirty="0"/>
              <a:t>В учебнике приведены наиболее важные характеристики грунтов, особенности влияния геологических процессов на принятие проектных решений по возведению линейных сооружений, технологиям их возведения в различных геологических условиях, предотвращению воздействия негативных процессов на эксплуатацию дорог и аэродромов. Рассмотрены принципы организации и проведения инженерно-геологических изысканий для дорожного строительства, описаны методы изыскания для различных стадий жизненного цикла проектов дорог и аэродромов. Учебник дает необходимую основу для последующего освоения специальных дорожных дисциплин и работы на производстве.</a:t>
            </a:r>
          </a:p>
        </p:txBody>
      </p:sp>
      <p:pic>
        <p:nvPicPr>
          <p:cNvPr id="4" name="Picture 2" descr="https://znanium.com/cover/1854/18545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32" y="3645024"/>
            <a:ext cx="2221002"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3895105"/>
            <a:ext cx="6369708" cy="2123658"/>
          </a:xfrm>
          <a:prstGeom prst="rect">
            <a:avLst/>
          </a:prstGeom>
        </p:spPr>
        <p:txBody>
          <a:bodyPr wrap="square">
            <a:spAutoFit/>
          </a:bodyPr>
          <a:lstStyle/>
          <a:p>
            <a:pPr algn="just"/>
            <a:r>
              <a:rPr lang="ru-RU" sz="1200" b="1" dirty="0"/>
              <a:t>Маковский Л. В. Строительство автодорожных и городских тоннелей : учебник / Л.В. Маковский, Е.В. Щекудов и др.; под ред. Л.В. Маковского – Москва : ИЦ РИОР: НИЦ ИНФРА-М, 2022. — 397 с. </a:t>
            </a:r>
            <a:endParaRPr lang="ru-RU" sz="1200" b="1" dirty="0" smtClean="0"/>
          </a:p>
          <a:p>
            <a:pPr algn="just"/>
            <a:endParaRPr lang="ru-RU" sz="1200" dirty="0"/>
          </a:p>
          <a:p>
            <a:pPr algn="just"/>
            <a:r>
              <a:rPr lang="ru-RU" sz="1200" dirty="0"/>
              <a:t>Приведены сведения по организации и технологии строительства автодорожных и городских тоннелей. Рассмотрены закрытые, открытые, опускные и специальные способы производства тоннелестроительных работ в разнообразных инженерно-геологических и градостроительных условиях. Отражены вопросы ограничения деформаций грунтового массива и дан анализ аварийных ситуаций при строительстве тоннелей. Приведены примеры из практики мирового тоннелестроения. </a:t>
            </a:r>
          </a:p>
        </p:txBody>
      </p:sp>
    </p:spTree>
    <p:extLst>
      <p:ext uri="{BB962C8B-B14F-4D97-AF65-F5344CB8AC3E}">
        <p14:creationId xmlns:p14="http://schemas.microsoft.com/office/powerpoint/2010/main" val="34969475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znanium.com/cover/1836/1836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98" y="1484784"/>
            <a:ext cx="2308171"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06722" y="2238233"/>
            <a:ext cx="6357766" cy="1938992"/>
          </a:xfrm>
          <a:prstGeom prst="rect">
            <a:avLst/>
          </a:prstGeom>
        </p:spPr>
        <p:txBody>
          <a:bodyPr wrap="square">
            <a:spAutoFit/>
          </a:bodyPr>
          <a:lstStyle/>
          <a:p>
            <a:pPr algn="just"/>
            <a:r>
              <a:rPr lang="ru-RU" sz="1200" b="1" dirty="0"/>
              <a:t>Мытько Л. Р. Автомобильные дороги : учебное пособие / Л. Р. Мытько. - Москва ; Вологда : Инфра-Инженерия, 2021. - 344 с. </a:t>
            </a:r>
            <a:endParaRPr lang="ru-RU" sz="1200" b="1" dirty="0" smtClean="0"/>
          </a:p>
          <a:p>
            <a:pPr algn="just"/>
            <a:endParaRPr lang="ru-RU" sz="1200" dirty="0"/>
          </a:p>
          <a:p>
            <a:pPr algn="just"/>
            <a:r>
              <a:rPr lang="ru-RU" sz="1200" dirty="0"/>
              <a:t>Приведены сведения об основных элементах автомобильных дорог, о методах проектирования плана трассы, построения продольного, поперечною профилей, расчета дорожных одежд и водопропускных труб. Представлены технологические схемы работы бульдозерного, скреперного, экскаваторного звеньев, технологии устройства слоев дорожной одежды. Рассмотрены вопросы содержания автомобильных дорог в зимний период. Для студентов строительных и транспортных направлений подготовки.</a:t>
            </a:r>
          </a:p>
        </p:txBody>
      </p:sp>
    </p:spTree>
    <p:extLst>
      <p:ext uri="{BB962C8B-B14F-4D97-AF65-F5344CB8AC3E}">
        <p14:creationId xmlns:p14="http://schemas.microsoft.com/office/powerpoint/2010/main" val="142138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Техническая механ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51" y="188642"/>
            <a:ext cx="2288509" cy="322774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938150"/>
            <a:ext cx="6408711" cy="1938992"/>
          </a:xfrm>
          <a:prstGeom prst="rect">
            <a:avLst/>
          </a:prstGeom>
        </p:spPr>
        <p:txBody>
          <a:bodyPr wrap="square">
            <a:spAutoFit/>
          </a:bodyPr>
          <a:lstStyle/>
          <a:p>
            <a:pPr algn="just"/>
            <a:r>
              <a:rPr lang="ru-RU" sz="1200" b="1" dirty="0"/>
              <a:t>Сербин Е.П. Техническая механика: учебник  / Е.П. Сербин. — Москва : КноРус, </a:t>
            </a:r>
            <a:r>
              <a:rPr lang="ru-RU" sz="1200" b="1" dirty="0" smtClean="0"/>
              <a:t>2023. </a:t>
            </a:r>
            <a:r>
              <a:rPr lang="ru-RU" sz="1200" b="1" dirty="0"/>
              <a:t>— 399 с. — (Среднее профессиональное образование). </a:t>
            </a:r>
            <a:endParaRPr lang="ru-RU" sz="1200" b="1" dirty="0" smtClean="0"/>
          </a:p>
          <a:p>
            <a:pPr algn="just"/>
            <a:endParaRPr lang="ru-RU" sz="1200" dirty="0"/>
          </a:p>
          <a:p>
            <a:pPr algn="just"/>
            <a:r>
              <a:rPr lang="ru-RU" sz="1200" dirty="0"/>
              <a:t>Содержит три раздела: «Статика», «Сопротивление материалов», «Статика сооружений». Изложены основные положения воздействия сил на твердые тела и условия равновесия, рассмотрена работа материалов и простейших конструктивных элементов, даны расчеты на прочность, устойчивость и жесткость, приведены основы расчета плоских стержневых систем. Теоретические положения и выводы разобраны на примерах. Предлагаются контрольные вопросы и задачи для закрепления изученного материала.</a:t>
            </a:r>
          </a:p>
        </p:txBody>
      </p:sp>
      <p:pic>
        <p:nvPicPr>
          <p:cNvPr id="4" name="Picture 4" descr="Обложка книги ТЕХНИЧЕСКАЯ (СТРОИТЕЛЬНАЯ) МЕХАНИКА Бабанов В.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6389"/>
            <a:ext cx="2411760" cy="344161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3645024"/>
            <a:ext cx="6480720" cy="2862322"/>
          </a:xfrm>
          <a:prstGeom prst="rect">
            <a:avLst/>
          </a:prstGeom>
        </p:spPr>
        <p:txBody>
          <a:bodyPr wrap="square">
            <a:spAutoFit/>
          </a:bodyPr>
          <a:lstStyle/>
          <a:p>
            <a:pPr algn="just"/>
            <a:r>
              <a:rPr lang="ru-RU" sz="1200" b="1" dirty="0"/>
              <a:t>Бабанов В. В.  Техническая (строительная) механика : учебник и практикум для СПО / В. В. Бабанов. — Москва : Издательство Юрайт, </a:t>
            </a:r>
            <a:r>
              <a:rPr lang="ru-RU" sz="1200" b="1" dirty="0" smtClean="0"/>
              <a:t>2023. </a:t>
            </a:r>
            <a:r>
              <a:rPr lang="ru-RU" sz="1200" b="1" dirty="0"/>
              <a:t>— 487 с. — (Профессиональное образование</a:t>
            </a:r>
            <a:r>
              <a:rPr lang="ru-RU" sz="1200" b="1" dirty="0" smtClean="0"/>
              <a:t>).</a:t>
            </a:r>
          </a:p>
          <a:p>
            <a:pPr algn="just"/>
            <a:endParaRPr lang="ru-RU" sz="1200" dirty="0"/>
          </a:p>
          <a:p>
            <a:pPr algn="just"/>
            <a:r>
              <a:rPr lang="ru-RU" sz="1200" dirty="0"/>
              <a:t>Строительная механика была и остается востребованной и развивающейся наукой, которая обеспечивает проектировщиков современными методами расчета сооружений. Расчеты позволяют совмещать формообразование и оценку прочности, поэлементный расчет и расчет сооружения как единого целого, производить оптимизацию и синтез конструкций. Это дает возможность строить современные, прочные и экономичные сооружения. В учебнике кратко изложены основы теоретической механики, сопротивления материалов и строительной механики. Рассмотрены вопросы образования и анализа расчетных схем сооружений, основные положения статики и сопротивления материалов. Теоретические сведения сопровождаются достаточным для практического освоения количеством примеров.</a:t>
            </a:r>
          </a:p>
        </p:txBody>
      </p:sp>
    </p:spTree>
    <p:extLst>
      <p:ext uri="{BB962C8B-B14F-4D97-AF65-F5344CB8AC3E}">
        <p14:creationId xmlns:p14="http://schemas.microsoft.com/office/powerpoint/2010/main" val="364872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190/11906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93" y="161312"/>
            <a:ext cx="2313664" cy="31212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368135"/>
            <a:ext cx="6336704" cy="2492990"/>
          </a:xfrm>
          <a:prstGeom prst="rect">
            <a:avLst/>
          </a:prstGeom>
        </p:spPr>
        <p:txBody>
          <a:bodyPr wrap="square">
            <a:spAutoFit/>
          </a:bodyPr>
          <a:lstStyle/>
          <a:p>
            <a:pPr algn="just"/>
            <a:r>
              <a:rPr lang="ru-RU" sz="1200" b="1" dirty="0"/>
              <a:t>Завистовский В. Э. Техническая механика : учебное пособие / В.Э. Завистовский. — Москва : ИНФРА-М, 2021. — 376 с. — (Среднее профессиональное образование</a:t>
            </a:r>
            <a:r>
              <a:rPr lang="ru-RU" sz="1200" b="1" dirty="0" smtClean="0"/>
              <a:t>).</a:t>
            </a:r>
          </a:p>
          <a:p>
            <a:pPr algn="just"/>
            <a:endParaRPr lang="ru-RU" sz="1200" dirty="0"/>
          </a:p>
          <a:p>
            <a:pPr algn="just"/>
            <a:r>
              <a:rPr lang="ru-RU" sz="1200" dirty="0"/>
              <a:t>Изложены основы теоретической механики с элементами теории механизмов и машин и сопротивления материалов. Приводятся практические занятия по основным разделам курса, включающие краткие теоретические сведения, задачи для аудиторного решения и домашних заданий, а также примеры решения типовых задач. Составлен словарь терминов и определений.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учащихся учреждений среднего профессионального образования. </a:t>
            </a:r>
          </a:p>
        </p:txBody>
      </p:sp>
      <p:pic>
        <p:nvPicPr>
          <p:cNvPr id="4" name="Picture 4" descr="Обложка книги ТЕХНИЧЕСКАЯ (СТРОИТЕЛЬНАЯ) МЕХАНИКА Смирнов В. А., Городецкий А. С.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8" y="3282550"/>
            <a:ext cx="2466510" cy="36897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27783" y="3562597"/>
            <a:ext cx="6336703" cy="3139321"/>
          </a:xfrm>
          <a:prstGeom prst="rect">
            <a:avLst/>
          </a:prstGeom>
        </p:spPr>
        <p:txBody>
          <a:bodyPr wrap="square">
            <a:spAutoFit/>
          </a:bodyPr>
          <a:lstStyle/>
          <a:p>
            <a:pPr algn="just"/>
            <a:r>
              <a:rPr lang="ru-RU" sz="1200" b="1" dirty="0"/>
              <a:t>Смирнов В. А.  Техническая (строительная) механика : учебник для СПО / В. А. Смирнов, А. С. Городецкий. — 2-е изд., перераб. и доп. — Москва : Издательство Юрайт, </a:t>
            </a:r>
            <a:r>
              <a:rPr lang="ru-RU" sz="1200" b="1" dirty="0" smtClean="0"/>
              <a:t>2023. </a:t>
            </a:r>
            <a:r>
              <a:rPr lang="ru-RU" sz="1200" b="1" dirty="0"/>
              <a:t>— 423 с. — (Профессиональное образование</a:t>
            </a:r>
            <a:r>
              <a:rPr lang="ru-RU" sz="1200" b="1" dirty="0" smtClean="0"/>
              <a:t>).</a:t>
            </a:r>
          </a:p>
          <a:p>
            <a:pPr algn="just"/>
            <a:endParaRPr lang="ru-RU" sz="1200" dirty="0" smtClean="0"/>
          </a:p>
          <a:p>
            <a:pPr algn="just"/>
            <a:r>
              <a:rPr lang="ru-RU" sz="1200" dirty="0"/>
              <a:t>В учебнике приведены основные положения статически определимых и статически неопределимых систем. При изложении основных разделов курса частично использовано матричное исчисление, удобное для применения современных вычислительных средств. В результате изучения книги читатель научится составлять расчетные схемы для различных типов сооружений, определять параметры устойчивости и равновесия деформируемых систем, определять внутренние усилия, напряжения, деформации, перемещения для различных типов сооружений; познакомится с современными компьютерными средствами поддержки деятельности архитектора и конструктора, технологиями информационного моделирования зданий. Книга снабжена большим количеством примеров, иллюстрирующих рисунков.</a:t>
            </a:r>
          </a:p>
          <a:p>
            <a:pPr algn="just"/>
            <a:r>
              <a:rPr lang="ru-RU" dirty="0" smtClean="0"/>
              <a:t> </a:t>
            </a:r>
            <a:endParaRPr lang="ru-RU" dirty="0"/>
          </a:p>
        </p:txBody>
      </p:sp>
    </p:spTree>
    <p:extLst>
      <p:ext uri="{BB962C8B-B14F-4D97-AF65-F5344CB8AC3E}">
        <p14:creationId xmlns:p14="http://schemas.microsoft.com/office/powerpoint/2010/main" val="1338539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1352</TotalTime>
  <Words>7671</Words>
  <Application>Microsoft Office PowerPoint</Application>
  <PresentationFormat>Экран (4:3)</PresentationFormat>
  <Paragraphs>383</Paragraphs>
  <Slides>78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78</vt:i4>
      </vt:variant>
    </vt:vector>
  </HeadingPairs>
  <TitlesOfParts>
    <vt:vector size="79"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74</cp:revision>
  <dcterms:created xsi:type="dcterms:W3CDTF">2022-10-04T11:07:49Z</dcterms:created>
  <dcterms:modified xsi:type="dcterms:W3CDTF">2023-10-16T06:12:11Z</dcterms:modified>
</cp:coreProperties>
</file>